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66" r:id="rId14"/>
    <p:sldId id="267" r:id="rId15"/>
    <p:sldId id="269" r:id="rId16"/>
    <p:sldId id="272" r:id="rId17"/>
    <p:sldId id="273" r:id="rId18"/>
    <p:sldId id="274" r:id="rId19"/>
    <p:sldId id="275" r:id="rId20"/>
    <p:sldId id="276" r:id="rId21"/>
    <p:sldId id="277" r:id="rId22"/>
    <p:sldId id="278" r:id="rId23"/>
    <p:sldId id="279" r:id="rId24"/>
    <p:sldId id="280" r:id="rId25"/>
    <p:sldId id="281" r:id="rId26"/>
    <p:sldId id="282" r:id="rId27"/>
    <p:sldId id="287" r:id="rId28"/>
    <p:sldId id="288" r:id="rId29"/>
    <p:sldId id="289" r:id="rId30"/>
    <p:sldId id="283" r:id="rId31"/>
    <p:sldId id="284" r:id="rId32"/>
    <p:sldId id="285" r:id="rId33"/>
    <p:sldId id="286" r:id="rId34"/>
    <p:sldId id="290" r:id="rId35"/>
    <p:sldId id="340" r:id="rId36"/>
    <p:sldId id="291" r:id="rId37"/>
    <p:sldId id="292" r:id="rId38"/>
    <p:sldId id="295" r:id="rId39"/>
    <p:sldId id="293" r:id="rId40"/>
    <p:sldId id="294"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11" r:id="rId55"/>
    <p:sldId id="308" r:id="rId56"/>
    <p:sldId id="310" r:id="rId57"/>
    <p:sldId id="312" r:id="rId58"/>
    <p:sldId id="313" r:id="rId59"/>
    <p:sldId id="314" r:id="rId60"/>
    <p:sldId id="315" r:id="rId61"/>
    <p:sldId id="320" r:id="rId62"/>
    <p:sldId id="321" r:id="rId63"/>
    <p:sldId id="325" r:id="rId64"/>
    <p:sldId id="322" r:id="rId65"/>
    <p:sldId id="323" r:id="rId66"/>
    <p:sldId id="324" r:id="rId67"/>
    <p:sldId id="326" r:id="rId68"/>
    <p:sldId id="327" r:id="rId69"/>
    <p:sldId id="328" r:id="rId70"/>
    <p:sldId id="316" r:id="rId71"/>
    <p:sldId id="317" r:id="rId72"/>
    <p:sldId id="318" r:id="rId73"/>
    <p:sldId id="319" r:id="rId74"/>
    <p:sldId id="329" r:id="rId75"/>
    <p:sldId id="330" r:id="rId76"/>
    <p:sldId id="331" r:id="rId77"/>
    <p:sldId id="332" r:id="rId78"/>
    <p:sldId id="333" r:id="rId79"/>
    <p:sldId id="334" r:id="rId80"/>
    <p:sldId id="335" r:id="rId81"/>
    <p:sldId id="336" r:id="rId82"/>
    <p:sldId id="337" r:id="rId83"/>
    <p:sldId id="338" r:id="rId84"/>
    <p:sldId id="339" r:id="rId8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FF"/>
    <a:srgbClr val="800000"/>
    <a:srgbClr val="CC6600"/>
    <a:srgbClr val="CC9900"/>
    <a:srgbClr val="D60093"/>
    <a:srgbClr val="FF9900"/>
    <a:srgbClr val="FFFF00"/>
    <a:srgbClr val="FF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dirty="0"/>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6B6BF-51C6-4E02-B7EA-AF8A21F86A02}" type="datetimeFigureOut">
              <a:rPr lang="sk-SK" smtClean="0"/>
              <a:t>13. 1. 2016</a:t>
            </a:fld>
            <a:endParaRPr lang="sk-SK" dirty="0"/>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dirty="0"/>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93BE6-FBEA-40C7-B574-AE9BD41136D4}" type="slidenum">
              <a:rPr lang="sk-SK" smtClean="0"/>
              <a:t>‹#›</a:t>
            </a:fld>
            <a:endParaRPr lang="sk-SK" dirty="0"/>
          </a:p>
        </p:txBody>
      </p:sp>
    </p:spTree>
    <p:extLst>
      <p:ext uri="{BB962C8B-B14F-4D97-AF65-F5344CB8AC3E}">
        <p14:creationId xmlns:p14="http://schemas.microsoft.com/office/powerpoint/2010/main" val="387619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2A93BE6-FBEA-40C7-B574-AE9BD41136D4}" type="slidenum">
              <a:rPr lang="sk-SK" smtClean="0"/>
              <a:t>11</a:t>
            </a:fld>
            <a:endParaRPr lang="sk-SK" dirty="0"/>
          </a:p>
        </p:txBody>
      </p:sp>
    </p:spTree>
    <p:extLst>
      <p:ext uri="{BB962C8B-B14F-4D97-AF65-F5344CB8AC3E}">
        <p14:creationId xmlns:p14="http://schemas.microsoft.com/office/powerpoint/2010/main" val="102852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sk-SK" smtClean="0"/>
              <a:t>Upravte štýly predlohy textu</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7" name="Date Placeholder 6"/>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8" name="Slide Number Placeholder 7"/>
          <p:cNvSpPr>
            <a:spLocks noGrp="1"/>
          </p:cNvSpPr>
          <p:nvPr>
            <p:ph type="sldNum" sz="quarter" idx="11"/>
          </p:nvPr>
        </p:nvSpPr>
        <p:spPr/>
        <p:txBody>
          <a:bodyPr/>
          <a:lstStyle/>
          <a:p>
            <a:fld id="{29856A08-DDF1-4C0D-BDC6-3D1AE0565D46}" type="slidenum">
              <a:rPr lang="sk-SK" smtClean="0"/>
              <a:t>‹#›</a:t>
            </a:fld>
            <a:endParaRPr lang="sk-SK" dirty="0"/>
          </a:p>
        </p:txBody>
      </p:sp>
      <p:sp>
        <p:nvSpPr>
          <p:cNvPr id="9" name="Footer Placeholder 8"/>
          <p:cNvSpPr>
            <a:spLocks noGrp="1"/>
          </p:cNvSpPr>
          <p:nvPr>
            <p:ph type="ftr" sz="quarter" idx="12"/>
          </p:nvPr>
        </p:nvSpPr>
        <p:spPr/>
        <p:txBody>
          <a:bodyPr/>
          <a:lstStyle/>
          <a:p>
            <a:endParaRPr lang="sk-SK"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29856A08-DDF1-4C0D-BDC6-3D1AE0565D46}" type="slidenum">
              <a:rPr lang="sk-SK" smtClean="0"/>
              <a:t>‹#›</a:t>
            </a:fld>
            <a:endParaRPr lang="sk-SK"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29856A08-DDF1-4C0D-BDC6-3D1AE0565D46}" type="slidenum">
              <a:rPr lang="sk-SK" smtClean="0"/>
              <a:t>‹#›</a:t>
            </a:fld>
            <a:endParaRPr lang="sk-SK"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9" name="Date Placeholder 8"/>
          <p:cNvSpPr>
            <a:spLocks noGrp="1"/>
          </p:cNvSpPr>
          <p:nvPr>
            <p:ph type="dt" sz="half" idx="14"/>
          </p:nvPr>
        </p:nvSpPr>
        <p:spPr/>
        <p:txBody>
          <a:bodyPr/>
          <a:lstStyle/>
          <a:p>
            <a:fld id="{A554DA8D-C1DF-42FC-8BC5-F0C50ABF10DC}" type="datetimeFigureOut">
              <a:rPr lang="sk-SK" smtClean="0"/>
              <a:t>13. 1. 2016</a:t>
            </a:fld>
            <a:endParaRPr lang="sk-SK" dirty="0"/>
          </a:p>
        </p:txBody>
      </p:sp>
      <p:sp>
        <p:nvSpPr>
          <p:cNvPr id="10" name="Slide Number Placeholder 9"/>
          <p:cNvSpPr>
            <a:spLocks noGrp="1"/>
          </p:cNvSpPr>
          <p:nvPr>
            <p:ph type="sldNum" sz="quarter" idx="15"/>
          </p:nvPr>
        </p:nvSpPr>
        <p:spPr/>
        <p:txBody>
          <a:bodyPr/>
          <a:lstStyle/>
          <a:p>
            <a:fld id="{29856A08-DDF1-4C0D-BDC6-3D1AE0565D46}" type="slidenum">
              <a:rPr lang="sk-SK" smtClean="0"/>
              <a:t>‹#›</a:t>
            </a:fld>
            <a:endParaRPr lang="sk-SK" dirty="0"/>
          </a:p>
        </p:txBody>
      </p:sp>
      <p:sp>
        <p:nvSpPr>
          <p:cNvPr id="11" name="Footer Placeholder 10"/>
          <p:cNvSpPr>
            <a:spLocks noGrp="1"/>
          </p:cNvSpPr>
          <p:nvPr>
            <p:ph type="ftr" sz="quarter" idx="16"/>
          </p:nvPr>
        </p:nvSpPr>
        <p:spPr/>
        <p:txBody>
          <a:bodyPr/>
          <a:lstStyle/>
          <a:p>
            <a:endParaRPr lang="sk-SK" dirty="0"/>
          </a:p>
        </p:txBody>
      </p:sp>
      <p:sp>
        <p:nvSpPr>
          <p:cNvPr id="12" name="Title 11"/>
          <p:cNvSpPr>
            <a:spLocks noGrp="1"/>
          </p:cNvSpPr>
          <p:nvPr>
            <p:ph type="title"/>
          </p:nvPr>
        </p:nvSpPr>
        <p:spPr/>
        <p:txBody>
          <a:body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sk-SK" smtClean="0"/>
              <a:t>Upravte štýly predlohy textu</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7" name="Date Placeholder 6"/>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8" name="Slide Number Placeholder 7"/>
          <p:cNvSpPr>
            <a:spLocks noGrp="1"/>
          </p:cNvSpPr>
          <p:nvPr>
            <p:ph type="sldNum" sz="quarter" idx="11"/>
          </p:nvPr>
        </p:nvSpPr>
        <p:spPr/>
        <p:txBody>
          <a:bodyPr/>
          <a:lstStyle/>
          <a:p>
            <a:fld id="{29856A08-DDF1-4C0D-BDC6-3D1AE0565D46}" type="slidenum">
              <a:rPr lang="sk-SK" smtClean="0"/>
              <a:t>‹#›</a:t>
            </a:fld>
            <a:endParaRPr lang="sk-SK" dirty="0"/>
          </a:p>
        </p:txBody>
      </p:sp>
      <p:sp>
        <p:nvSpPr>
          <p:cNvPr id="9" name="Footer Placeholder 8"/>
          <p:cNvSpPr>
            <a:spLocks noGrp="1"/>
          </p:cNvSpPr>
          <p:nvPr>
            <p:ph type="ftr" sz="quarter" idx="12"/>
          </p:nvPr>
        </p:nvSpPr>
        <p:spPr/>
        <p:txBody>
          <a:bodyPr/>
          <a:lstStyle/>
          <a:p>
            <a:endParaRPr lang="sk-SK"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9" name="Date Placeholder 8"/>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10" name="Slide Number Placeholder 9"/>
          <p:cNvSpPr>
            <a:spLocks noGrp="1"/>
          </p:cNvSpPr>
          <p:nvPr>
            <p:ph type="sldNum" sz="quarter" idx="11"/>
          </p:nvPr>
        </p:nvSpPr>
        <p:spPr/>
        <p:txBody>
          <a:bodyPr/>
          <a:lstStyle/>
          <a:p>
            <a:fld id="{29856A08-DDF1-4C0D-BDC6-3D1AE0565D46}" type="slidenum">
              <a:rPr lang="sk-SK" smtClean="0"/>
              <a:t>‹#›</a:t>
            </a:fld>
            <a:endParaRPr lang="sk-SK" dirty="0"/>
          </a:p>
        </p:txBody>
      </p:sp>
      <p:sp>
        <p:nvSpPr>
          <p:cNvPr id="11" name="Footer Placeholder 10"/>
          <p:cNvSpPr>
            <a:spLocks noGrp="1"/>
          </p:cNvSpPr>
          <p:nvPr>
            <p:ph type="ftr" sz="quarter" idx="12"/>
          </p:nvPr>
        </p:nvSpPr>
        <p:spPr>
          <a:xfrm>
            <a:off x="493776" y="6356350"/>
            <a:ext cx="5102352" cy="365125"/>
          </a:xfrm>
        </p:spPr>
        <p:txBody>
          <a:bodyPr/>
          <a:lstStyle/>
          <a:p>
            <a:endParaRPr lang="sk-SK"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10" name="Date Placeholder 9"/>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11" name="Slide Number Placeholder 10"/>
          <p:cNvSpPr>
            <a:spLocks noGrp="1"/>
          </p:cNvSpPr>
          <p:nvPr>
            <p:ph type="sldNum" sz="quarter" idx="11"/>
          </p:nvPr>
        </p:nvSpPr>
        <p:spPr/>
        <p:txBody>
          <a:bodyPr/>
          <a:lstStyle/>
          <a:p>
            <a:fld id="{29856A08-DDF1-4C0D-BDC6-3D1AE0565D46}" type="slidenum">
              <a:rPr lang="sk-SK" smtClean="0"/>
              <a:t>‹#›</a:t>
            </a:fld>
            <a:endParaRPr lang="sk-SK" dirty="0"/>
          </a:p>
        </p:txBody>
      </p:sp>
      <p:sp>
        <p:nvSpPr>
          <p:cNvPr id="12" name="Footer Placeholder 11"/>
          <p:cNvSpPr>
            <a:spLocks noGrp="1"/>
          </p:cNvSpPr>
          <p:nvPr>
            <p:ph type="ftr" sz="quarter" idx="12"/>
          </p:nvPr>
        </p:nvSpPr>
        <p:spPr>
          <a:xfrm>
            <a:off x="493776" y="6356350"/>
            <a:ext cx="5102352" cy="365125"/>
          </a:xfrm>
        </p:spPr>
        <p:txBody>
          <a:bodyPr/>
          <a:lstStyle/>
          <a:p>
            <a:endParaRPr lang="sk-SK"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A554DA8D-C1DF-42FC-8BC5-F0C50ABF10DC}" type="datetimeFigureOut">
              <a:rPr lang="sk-SK" smtClean="0"/>
              <a:t>13. 1. 2016</a:t>
            </a:fld>
            <a:endParaRPr lang="sk-SK" dirty="0"/>
          </a:p>
        </p:txBody>
      </p:sp>
      <p:sp>
        <p:nvSpPr>
          <p:cNvPr id="5" name="Title 4"/>
          <p:cNvSpPr>
            <a:spLocks noGrp="1"/>
          </p:cNvSpPr>
          <p:nvPr>
            <p:ph type="title"/>
          </p:nvPr>
        </p:nvSpPr>
        <p:spPr/>
        <p:txBody>
          <a:bodyPr/>
          <a:lstStyle/>
          <a:p>
            <a:r>
              <a:rPr lang="sk-SK" smtClean="0"/>
              <a:t>Upravte štýly predlohy textu</a:t>
            </a:r>
            <a:endParaRPr lang="en-US" dirty="0"/>
          </a:p>
        </p:txBody>
      </p:sp>
      <p:sp>
        <p:nvSpPr>
          <p:cNvPr id="4" name="Slide Number Placeholder 3"/>
          <p:cNvSpPr>
            <a:spLocks noGrp="1"/>
          </p:cNvSpPr>
          <p:nvPr>
            <p:ph type="sldNum" sz="quarter" idx="11"/>
          </p:nvPr>
        </p:nvSpPr>
        <p:spPr/>
        <p:txBody>
          <a:bodyPr/>
          <a:lstStyle/>
          <a:p>
            <a:fld id="{29856A08-DDF1-4C0D-BDC6-3D1AE0565D46}" type="slidenum">
              <a:rPr lang="sk-SK" smtClean="0"/>
              <a:t>‹#›</a:t>
            </a:fld>
            <a:endParaRPr lang="sk-SK" dirty="0"/>
          </a:p>
        </p:txBody>
      </p:sp>
      <p:sp>
        <p:nvSpPr>
          <p:cNvPr id="6" name="Footer Placeholder 5"/>
          <p:cNvSpPr>
            <a:spLocks noGrp="1"/>
          </p:cNvSpPr>
          <p:nvPr>
            <p:ph type="ftr" sz="quarter" idx="12"/>
          </p:nvPr>
        </p:nvSpPr>
        <p:spPr/>
        <p:txBody>
          <a:bodyPr/>
          <a:lstStyle/>
          <a:p>
            <a:endParaRPr lang="sk-SK"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29856A08-DDF1-4C0D-BDC6-3D1AE0565D46}" type="slidenum">
              <a:rPr lang="sk-SK" smtClean="0"/>
              <a:t>‹#›</a:t>
            </a:fld>
            <a:endParaRPr lang="sk-SK"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sk-SK" smtClean="0"/>
              <a:t>Upravte štýly predlohy textu</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8" name="Date Placeholder 7"/>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9" name="Slide Number Placeholder 8"/>
          <p:cNvSpPr>
            <a:spLocks noGrp="1"/>
          </p:cNvSpPr>
          <p:nvPr>
            <p:ph type="sldNum" sz="quarter" idx="11"/>
          </p:nvPr>
        </p:nvSpPr>
        <p:spPr/>
        <p:txBody>
          <a:bodyPr/>
          <a:lstStyle/>
          <a:p>
            <a:fld id="{29856A08-DDF1-4C0D-BDC6-3D1AE0565D46}" type="slidenum">
              <a:rPr lang="sk-SK" smtClean="0"/>
              <a:t>‹#›</a:t>
            </a:fld>
            <a:endParaRPr lang="sk-SK" dirty="0"/>
          </a:p>
        </p:txBody>
      </p:sp>
      <p:sp>
        <p:nvSpPr>
          <p:cNvPr id="10" name="Footer Placeholder 9"/>
          <p:cNvSpPr>
            <a:spLocks noGrp="1"/>
          </p:cNvSpPr>
          <p:nvPr>
            <p:ph type="ftr" sz="quarter" idx="12"/>
          </p:nvPr>
        </p:nvSpPr>
        <p:spPr>
          <a:xfrm>
            <a:off x="493776" y="6356350"/>
            <a:ext cx="5102352" cy="365125"/>
          </a:xfrm>
        </p:spPr>
        <p:txBody>
          <a:bodyPr/>
          <a:lstStyle/>
          <a:p>
            <a:endParaRPr lang="sk-SK"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sk-SK" smtClean="0"/>
              <a:t>Upravte štýly predlohy textu</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dirty="0" smtClean="0"/>
              <a:t>Ak chcete pridať obrázok, kliknite na ikonu</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8" name="Date Placeholder 7"/>
          <p:cNvSpPr>
            <a:spLocks noGrp="1"/>
          </p:cNvSpPr>
          <p:nvPr>
            <p:ph type="dt" sz="half" idx="10"/>
          </p:nvPr>
        </p:nvSpPr>
        <p:spPr/>
        <p:txBody>
          <a:bodyPr/>
          <a:lstStyle/>
          <a:p>
            <a:fld id="{A554DA8D-C1DF-42FC-8BC5-F0C50ABF10DC}" type="datetimeFigureOut">
              <a:rPr lang="sk-SK" smtClean="0"/>
              <a:t>13. 1. 2016</a:t>
            </a:fld>
            <a:endParaRPr lang="sk-SK" dirty="0"/>
          </a:p>
        </p:txBody>
      </p:sp>
      <p:sp>
        <p:nvSpPr>
          <p:cNvPr id="9" name="Slide Number Placeholder 8"/>
          <p:cNvSpPr>
            <a:spLocks noGrp="1"/>
          </p:cNvSpPr>
          <p:nvPr>
            <p:ph type="sldNum" sz="quarter" idx="11"/>
          </p:nvPr>
        </p:nvSpPr>
        <p:spPr/>
        <p:txBody>
          <a:bodyPr/>
          <a:lstStyle/>
          <a:p>
            <a:fld id="{29856A08-DDF1-4C0D-BDC6-3D1AE0565D46}" type="slidenum">
              <a:rPr lang="sk-SK" smtClean="0"/>
              <a:t>‹#›</a:t>
            </a:fld>
            <a:endParaRPr lang="sk-SK" dirty="0"/>
          </a:p>
        </p:txBody>
      </p:sp>
      <p:sp>
        <p:nvSpPr>
          <p:cNvPr id="10" name="Footer Placeholder 9"/>
          <p:cNvSpPr>
            <a:spLocks noGrp="1"/>
          </p:cNvSpPr>
          <p:nvPr>
            <p:ph type="ftr" sz="quarter" idx="12"/>
          </p:nvPr>
        </p:nvSpPr>
        <p:spPr>
          <a:xfrm>
            <a:off x="493776" y="6356350"/>
            <a:ext cx="5102352" cy="365125"/>
          </a:xfrm>
        </p:spPr>
        <p:txBody>
          <a:bodyPr/>
          <a:lstStyle/>
          <a:p>
            <a:endParaRPr lang="sk-SK"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sk-SK" smtClean="0"/>
              <a:t>Upravte štýly predlohy textu</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554DA8D-C1DF-42FC-8BC5-F0C50ABF10DC}" type="datetimeFigureOut">
              <a:rPr lang="sk-SK" smtClean="0"/>
              <a:t>13. 1. 2016</a:t>
            </a:fld>
            <a:endParaRPr lang="sk-SK" dirty="0"/>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sk-SK" dirty="0"/>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29856A08-DDF1-4C0D-BDC6-3D1AE0565D46}" type="slidenum">
              <a:rPr lang="sk-SK" smtClean="0"/>
              <a:t>‹#›</a:t>
            </a:fld>
            <a:endParaRPr lang="sk-SK"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robsisam.zoznam.sk/fotogalerie/zahrada/zasady-pestovania-strukovin-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88640"/>
            <a:ext cx="7848872" cy="2736304"/>
          </a:xfrm>
        </p:spPr>
        <p:txBody>
          <a:bodyPr/>
          <a:lstStyle/>
          <a:p>
            <a:pPr algn="ctr"/>
            <a:r>
              <a:rPr lang="sk-SK" sz="4400" dirty="0" smtClean="0"/>
              <a:t/>
            </a:r>
            <a:br>
              <a:rPr lang="sk-SK" sz="4400" dirty="0" smtClean="0"/>
            </a:br>
            <a:r>
              <a:rPr lang="sk-SK" sz="6000" b="1" dirty="0" smtClean="0">
                <a:solidFill>
                  <a:srgbClr val="C00000"/>
                </a:solidFill>
                <a:latin typeface="Bookman Old Style" panose="02050604050505020204" pitchFamily="18" charset="0"/>
              </a:rPr>
              <a:t>NOVÉ TRENDY</a:t>
            </a:r>
            <a:r>
              <a:rPr lang="sk-SK" sz="4400" b="1" dirty="0" smtClean="0">
                <a:solidFill>
                  <a:srgbClr val="C00000"/>
                </a:solidFill>
                <a:latin typeface="Bookman Old Style" panose="02050604050505020204" pitchFamily="18" charset="0"/>
              </a:rPr>
              <a:t>                V PESTOVANÍ ZELENINY</a:t>
            </a:r>
            <a:endParaRPr lang="sk-SK" sz="4400" b="1" dirty="0">
              <a:solidFill>
                <a:srgbClr val="C00000"/>
              </a:solidFill>
              <a:latin typeface="Bookman Old Style" panose="02050604050505020204" pitchFamily="18" charset="0"/>
            </a:endParaRPr>
          </a:p>
        </p:txBody>
      </p:sp>
      <p:sp>
        <p:nvSpPr>
          <p:cNvPr id="3" name="Podnadpis 2"/>
          <p:cNvSpPr>
            <a:spLocks noGrp="1"/>
          </p:cNvSpPr>
          <p:nvPr>
            <p:ph type="subTitle" idx="1"/>
          </p:nvPr>
        </p:nvSpPr>
        <p:spPr>
          <a:xfrm>
            <a:off x="1475656" y="2852936"/>
            <a:ext cx="6172200" cy="2808312"/>
          </a:xfrm>
        </p:spPr>
        <p:txBody>
          <a:bodyPr>
            <a:normAutofit/>
          </a:bodyPr>
          <a:lstStyle/>
          <a:p>
            <a:pPr algn="ctr"/>
            <a:r>
              <a:rPr lang="sk-SK" sz="4400" b="1" i="0" dirty="0" smtClean="0">
                <a:solidFill>
                  <a:srgbClr val="FF0000"/>
                </a:solidFill>
                <a:latin typeface="Bookman Old Style" panose="02050604050505020204" pitchFamily="18" charset="0"/>
              </a:rPr>
              <a:t>Ivan KURIC</a:t>
            </a:r>
          </a:p>
          <a:p>
            <a:pPr algn="ctr"/>
            <a:r>
              <a:rPr lang="sk-SK" sz="2800" b="1" i="0" dirty="0" smtClean="0">
                <a:solidFill>
                  <a:schemeClr val="accent3">
                    <a:lumMod val="50000"/>
                  </a:schemeClr>
                </a:solidFill>
                <a:latin typeface="Bookman Old Style" panose="02050604050505020204" pitchFamily="18" charset="0"/>
              </a:rPr>
              <a:t>odborný inštruktor</a:t>
            </a:r>
          </a:p>
          <a:p>
            <a:pPr algn="ctr"/>
            <a:r>
              <a:rPr lang="sk-SK" sz="2800" b="1" i="0" dirty="0" smtClean="0">
                <a:solidFill>
                  <a:schemeClr val="accent3">
                    <a:lumMod val="50000"/>
                  </a:schemeClr>
                </a:solidFill>
                <a:latin typeface="Bookman Old Style" panose="02050604050505020204" pitchFamily="18" charset="0"/>
              </a:rPr>
              <a:t>OV SZZ Žilina</a:t>
            </a:r>
            <a:endParaRPr lang="sk-SK" sz="2800" b="1" i="0"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81874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836712"/>
            <a:ext cx="8640960" cy="5832648"/>
          </a:xfrm>
        </p:spPr>
        <p:txBody>
          <a:bodyPr>
            <a:normAutofit/>
          </a:bodyPr>
          <a:lstStyle/>
          <a:p>
            <a:pPr marL="0" indent="0">
              <a:buNone/>
            </a:pPr>
            <a:r>
              <a:rPr lang="sk-SK" b="1" dirty="0">
                <a:solidFill>
                  <a:srgbClr val="00B050"/>
                </a:solidFill>
                <a:latin typeface="Times New Roman"/>
                <a:cs typeface="Times New Roman"/>
              </a:rPr>
              <a:t>► </a:t>
            </a:r>
            <a:r>
              <a:rPr lang="sk-SK" b="1" dirty="0"/>
              <a:t>Biela </a:t>
            </a:r>
            <a:r>
              <a:rPr lang="sk-SK" b="1" dirty="0" smtClean="0"/>
              <a:t>čakanka . </a:t>
            </a:r>
          </a:p>
          <a:p>
            <a:pPr marL="0" indent="0" algn="just">
              <a:buNone/>
            </a:pPr>
            <a:r>
              <a:rPr lang="sk-SK" dirty="0" smtClean="0"/>
              <a:t>Čakankové </a:t>
            </a:r>
            <a:r>
              <a:rPr lang="sk-SK" dirty="0"/>
              <a:t>puky určené predovšetkým do šalátov sa pestujú podobne ako špargľa - zasadia sa predpestované korene a zberajú sa "puky", ktoré na nich vyrastú. Bielu farbu a zároveň krehkosť listov dosahujú pestovatelia vďaka tomu, že čakanku nechajú rásť v tme, čím zabránia tvorbe zeleného farbiva v listoch. Potom ju z toho istého dôvodu zabalia do tmavého papiera.</a:t>
            </a:r>
            <a:endParaRPr lang="sk-SK" b="1" dirty="0" smtClean="0">
              <a:solidFill>
                <a:srgbClr val="00B050"/>
              </a:solidFill>
              <a:latin typeface="Times New Roman"/>
              <a:cs typeface="Times New Roman"/>
            </a:endParaRPr>
          </a:p>
          <a:p>
            <a:pPr marL="0" indent="0">
              <a:buNone/>
            </a:pPr>
            <a:r>
              <a:rPr lang="sk-SK" b="1" dirty="0" smtClean="0">
                <a:solidFill>
                  <a:srgbClr val="00B050"/>
                </a:solidFill>
                <a:latin typeface="Times New Roman"/>
                <a:cs typeface="Times New Roman"/>
              </a:rPr>
              <a:t>►</a:t>
            </a:r>
            <a:r>
              <a:rPr lang="sk-SK" b="1" dirty="0" smtClean="0"/>
              <a:t> </a:t>
            </a:r>
            <a:r>
              <a:rPr lang="sk-SK" b="1" dirty="0"/>
              <a:t>Rukola.</a:t>
            </a:r>
            <a:r>
              <a:rPr lang="sk-SK" dirty="0"/>
              <a:t> </a:t>
            </a:r>
          </a:p>
          <a:p>
            <a:pPr marL="0" indent="0" algn="just">
              <a:buNone/>
            </a:pPr>
            <a:r>
              <a:rPr lang="sk-SK" dirty="0"/>
              <a:t>Ide o názov celej skupiny rastlín s lahodnými listami. Typická je pre nich trochu štipľavá chuť s pikantným nádychom po orieškoch a zelené vykrajované listy, ktoré sa podobajú listom púpavy lekárskej. K najznámejším druhom patrí roketa alebo Rughetta. </a:t>
            </a:r>
            <a:endParaRPr lang="sk-SK" dirty="0">
              <a:solidFill>
                <a:srgbClr val="00B050"/>
              </a:solidFill>
            </a:endParaRPr>
          </a:p>
          <a:p>
            <a:pPr marL="0" indent="0">
              <a:buNone/>
            </a:pPr>
            <a:r>
              <a:rPr lang="sk-SK" b="1" dirty="0" smtClean="0">
                <a:solidFill>
                  <a:srgbClr val="00B050"/>
                </a:solidFill>
                <a:latin typeface="Times New Roman"/>
                <a:cs typeface="Times New Roman"/>
              </a:rPr>
              <a:t>► </a:t>
            </a:r>
            <a:r>
              <a:rPr lang="sk-SK" b="1" dirty="0" smtClean="0"/>
              <a:t>Šalát lollo </a:t>
            </a:r>
            <a:r>
              <a:rPr lang="sk-SK" b="1" dirty="0"/>
              <a:t>rosso a lollo Biondo.</a:t>
            </a:r>
            <a:r>
              <a:rPr lang="sk-SK" dirty="0"/>
              <a:t/>
            </a:r>
            <a:br>
              <a:rPr lang="sk-SK" dirty="0"/>
            </a:br>
            <a:r>
              <a:rPr lang="sk-SK" dirty="0"/>
              <a:t>Je príbuzný čakanky, ale nemá horkastú chuť, pre ktorú je čakanka povestná. Najčastejšie sa je ako klasický šalát so zálievkou, využíva sa aj ako dekorácia. Biela varianta je chuťovo jemnejšia, červená má ľahko horkastú chuť. Že je tento šalát naozaj čerstvý sa pozná podľa toho, že nalomený list zreteľne chrúme.</a:t>
            </a:r>
          </a:p>
          <a:p>
            <a:pPr marL="0" indent="0">
              <a:buNone/>
            </a:pPr>
            <a:r>
              <a:rPr lang="sk-SK" b="1" dirty="0" smtClean="0">
                <a:solidFill>
                  <a:srgbClr val="00B050"/>
                </a:solidFill>
                <a:latin typeface="Times New Roman"/>
                <a:cs typeface="Times New Roman"/>
              </a:rPr>
              <a:t>►</a:t>
            </a:r>
            <a:r>
              <a:rPr lang="sk-SK" dirty="0"/>
              <a:t> </a:t>
            </a:r>
            <a:r>
              <a:rPr lang="sk-SK" b="1" dirty="0"/>
              <a:t>Žerucha záhradná </a:t>
            </a:r>
            <a:r>
              <a:rPr lang="sk-SK" b="1" dirty="0" smtClean="0"/>
              <a:t> </a:t>
            </a:r>
            <a:r>
              <a:rPr lang="sk-SK" sz="2000" dirty="0" smtClean="0"/>
              <a:t>(</a:t>
            </a:r>
            <a:r>
              <a:rPr lang="sk-SK" dirty="0" smtClean="0"/>
              <a:t>Lepidium sativum) </a:t>
            </a:r>
          </a:p>
          <a:p>
            <a:pPr marL="0" indent="0" algn="just">
              <a:buNone/>
            </a:pPr>
            <a:r>
              <a:rPr lang="sk-SK" dirty="0" smtClean="0"/>
              <a:t>je </a:t>
            </a:r>
            <a:r>
              <a:rPr lang="sk-SK" dirty="0"/>
              <a:t>rastlina z čeľade kapustovité. Je to rýchlo rastúca jedlá bylina. Pochádza z Blízkeho východu, na území Slovenska miestami zdivie. Pestuje sa tiež ako listová zelenina pre svoju výraznú korenistú chuť a arómu. </a:t>
            </a:r>
          </a:p>
        </p:txBody>
      </p:sp>
      <p:sp>
        <p:nvSpPr>
          <p:cNvPr id="3" name="Nadpis 2"/>
          <p:cNvSpPr>
            <a:spLocks noGrp="1"/>
          </p:cNvSpPr>
          <p:nvPr>
            <p:ph type="title"/>
          </p:nvPr>
        </p:nvSpPr>
        <p:spPr>
          <a:xfrm>
            <a:off x="539552" y="260648"/>
            <a:ext cx="7920880" cy="648072"/>
          </a:xfrm>
        </p:spPr>
        <p:txBody>
          <a:bodyPr>
            <a:noAutofit/>
          </a:bodyPr>
          <a:lstStyle/>
          <a:p>
            <a:pPr algn="ctr"/>
            <a:r>
              <a:rPr lang="sk-SK" sz="3600" b="1" dirty="0">
                <a:solidFill>
                  <a:srgbClr val="00B050"/>
                </a:solidFill>
                <a:latin typeface="Bookman Old Style" panose="02050604050505020204" pitchFamily="18" charset="0"/>
              </a:rPr>
              <a:t>Listová </a:t>
            </a:r>
            <a:r>
              <a:rPr lang="sk-SK" sz="3600" b="1" dirty="0" smtClean="0">
                <a:solidFill>
                  <a:srgbClr val="00B050"/>
                </a:solidFill>
                <a:latin typeface="Bookman Old Style" panose="02050604050505020204" pitchFamily="18" charset="0"/>
              </a:rPr>
              <a:t>ZELENINA</a:t>
            </a:r>
            <a:r>
              <a:rPr lang="sk-SK" b="1" dirty="0" smtClean="0">
                <a:solidFill>
                  <a:srgbClr val="00B050"/>
                </a:solidFill>
                <a:latin typeface="Bookman Old Style" panose="02050604050505020204" pitchFamily="18" charset="0"/>
              </a:rPr>
              <a:t>  šalátová</a:t>
            </a:r>
            <a:endParaRPr lang="sk-SK" sz="3600" dirty="0"/>
          </a:p>
        </p:txBody>
      </p:sp>
    </p:spTree>
    <p:extLst>
      <p:ext uri="{BB962C8B-B14F-4D97-AF65-F5344CB8AC3E}">
        <p14:creationId xmlns:p14="http://schemas.microsoft.com/office/powerpoint/2010/main" val="265786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323528" y="1052736"/>
            <a:ext cx="8496944" cy="5542384"/>
          </a:xfrm>
        </p:spPr>
        <p:txBody>
          <a:bodyPr>
            <a:normAutofit/>
          </a:bodyPr>
          <a:lstStyle/>
          <a:p>
            <a:pPr marL="0" indent="0" algn="just">
              <a:buNone/>
            </a:pPr>
            <a:r>
              <a:rPr lang="sk-SK" b="1" dirty="0" smtClean="0">
                <a:solidFill>
                  <a:srgbClr val="00B050"/>
                </a:solidFill>
                <a:latin typeface="Times New Roman"/>
                <a:cs typeface="Times New Roman"/>
              </a:rPr>
              <a:t>►</a:t>
            </a:r>
            <a:r>
              <a:rPr lang="sk-SK" b="1" dirty="0"/>
              <a:t> </a:t>
            </a:r>
            <a:r>
              <a:rPr lang="sk-SK" b="1" dirty="0" smtClean="0"/>
              <a:t>Špenát (</a:t>
            </a:r>
            <a:r>
              <a:rPr lang="sk-SK" dirty="0" smtClean="0"/>
              <a:t>Lat. </a:t>
            </a:r>
            <a:r>
              <a:rPr lang="sk-SK" dirty="0"/>
              <a:t>spinacea oleracea. </a:t>
            </a:r>
            <a:r>
              <a:rPr lang="sk-SK" dirty="0" smtClean="0"/>
              <a:t>)Špenát </a:t>
            </a:r>
            <a:r>
              <a:rPr lang="sk-SK" dirty="0"/>
              <a:t>je listová zelenina plná vitamínov. Pochádza z Perzie, do Európy sa dostal vďaka križiackym výpravám. </a:t>
            </a:r>
            <a:r>
              <a:rPr lang="sk-SK" dirty="0" smtClean="0"/>
              <a:t>Listy </a:t>
            </a:r>
            <a:r>
              <a:rPr lang="sk-SK" dirty="0"/>
              <a:t>špenátu sú sýto zelené, stopkaté, oválne so zaguľatenou špičkou.﻿</a:t>
            </a:r>
          </a:p>
          <a:p>
            <a:pPr marL="0" indent="0" algn="just">
              <a:buNone/>
            </a:pPr>
            <a:r>
              <a:rPr lang="sk-SK" b="1" dirty="0" smtClean="0">
                <a:solidFill>
                  <a:srgbClr val="00B050"/>
                </a:solidFill>
                <a:latin typeface="Times New Roman"/>
                <a:cs typeface="Times New Roman"/>
              </a:rPr>
              <a:t>►</a:t>
            </a:r>
            <a:r>
              <a:rPr lang="sk-SK" b="1" dirty="0"/>
              <a:t> Mangold </a:t>
            </a:r>
            <a:r>
              <a:rPr lang="sk-SK" b="1" dirty="0" smtClean="0"/>
              <a:t>(</a:t>
            </a:r>
            <a:r>
              <a:rPr lang="sk-SK" dirty="0" smtClean="0"/>
              <a:t>Beta </a:t>
            </a:r>
            <a:r>
              <a:rPr lang="sk-SK" dirty="0"/>
              <a:t>vulgaris subsp. </a:t>
            </a:r>
            <a:r>
              <a:rPr lang="sk-SK" dirty="0" smtClean="0"/>
              <a:t>Vulgaris) </a:t>
            </a:r>
            <a:r>
              <a:rPr lang="sk-SK" dirty="0"/>
              <a:t>je prastará zelenina, ktorá počase upadla do zabudnutia. Dnes sa opäť objavuje a používame ho ako alternatívu k špenátu, kelu a iným druhom listovej zeleniny. Mangold je stonková listová zelenina a jeho príbuzným je práve </a:t>
            </a:r>
            <a:r>
              <a:rPr lang="sk-SK" dirty="0" smtClean="0"/>
              <a:t>špenát.</a:t>
            </a:r>
          </a:p>
          <a:p>
            <a:pPr marL="0" indent="0">
              <a:buNone/>
            </a:pPr>
            <a:r>
              <a:rPr lang="sk-SK" b="1" dirty="0" smtClean="0">
                <a:solidFill>
                  <a:srgbClr val="00B050"/>
                </a:solidFill>
                <a:latin typeface="Times New Roman"/>
                <a:cs typeface="Times New Roman"/>
              </a:rPr>
              <a:t>►</a:t>
            </a:r>
            <a:r>
              <a:rPr lang="sk-SK" dirty="0"/>
              <a:t> </a:t>
            </a:r>
            <a:r>
              <a:rPr lang="sk-SK" b="1" dirty="0"/>
              <a:t>Štiav záhradný </a:t>
            </a:r>
            <a:r>
              <a:rPr lang="sk-SK" b="1" dirty="0" smtClean="0"/>
              <a:t> </a:t>
            </a:r>
            <a:r>
              <a:rPr lang="sk-SK" dirty="0" smtClean="0"/>
              <a:t>(Rumex patienta)</a:t>
            </a:r>
            <a:endParaRPr lang="sk-SK" dirty="0"/>
          </a:p>
          <a:p>
            <a:pPr marL="0" indent="0" algn="just">
              <a:buNone/>
            </a:pPr>
            <a:r>
              <a:rPr lang="sk-SK" dirty="0" smtClean="0"/>
              <a:t>Štiav </a:t>
            </a:r>
            <a:r>
              <a:rPr lang="sk-SK" dirty="0"/>
              <a:t>patrí k nutrične a dieteticky hodnotnej zelenine. Má podobnú biologickú hodnotu ako špenát, iba s tým rozdielom že obsahuje väčšie množstvo kyseliny šťaveľovej. V listoch sa nachádza provitamím A, vitamín C, bielkoviny a vláknina. Z minerálnych látok obsahuje najviac vápnik a železo. </a:t>
            </a:r>
            <a:endParaRPr lang="sk-SK" dirty="0" smtClean="0"/>
          </a:p>
          <a:p>
            <a:pPr marL="0" indent="0" algn="just">
              <a:buNone/>
            </a:pPr>
            <a:r>
              <a:rPr lang="sk-SK" b="1" dirty="0">
                <a:solidFill>
                  <a:srgbClr val="00B050"/>
                </a:solidFill>
                <a:latin typeface="Times New Roman"/>
                <a:cs typeface="Times New Roman"/>
              </a:rPr>
              <a:t>► </a:t>
            </a:r>
            <a:r>
              <a:rPr lang="sk-SK" b="1" dirty="0" smtClean="0"/>
              <a:t>Valeriánka poľná </a:t>
            </a:r>
            <a:r>
              <a:rPr lang="sk-SK" dirty="0"/>
              <a:t>(Valerianella locusta) </a:t>
            </a:r>
            <a:r>
              <a:rPr lang="sk-SK" dirty="0" smtClean="0"/>
              <a:t>Konzumnou </a:t>
            </a:r>
            <a:r>
              <a:rPr lang="sk-SK" dirty="0"/>
              <a:t>časťou je prízemná ružica pomerne drobných listov, ktoré sa konzumujú výhradne v čerstvom stave ako prísada v najrôznejších zmiešaných zeleninových šalátoch. Dieteticky je </a:t>
            </a:r>
            <a:r>
              <a:rPr lang="sk-SK" dirty="0" smtClean="0"/>
              <a:t>valeriánka </a:t>
            </a:r>
            <a:r>
              <a:rPr lang="sk-SK" dirty="0"/>
              <a:t>kvalitnejšia ako rýchlený šalát v </a:t>
            </a:r>
            <a:r>
              <a:rPr lang="sk-SK" dirty="0" smtClean="0"/>
              <a:t>zime. Tejto </a:t>
            </a:r>
            <a:r>
              <a:rPr lang="sk-SK" dirty="0"/>
              <a:t>nenáročnej listovej zelenine sa najlepšie darí v ľahších pôdach v dobre zásobených vápnikom. V porovnaní s ostatnými šalátovými zeleninami je drobnejšieho vzrastu. Má lyžicovité listy, ktoré dorastajú do 5 – 7 centimetrov. </a:t>
            </a:r>
            <a:r>
              <a:rPr lang="sk-SK" dirty="0" smtClean="0"/>
              <a:t>Valeriánka </a:t>
            </a:r>
            <a:r>
              <a:rPr lang="sk-SK" dirty="0"/>
              <a:t>je nenáročná, všestranne otužilá a mrazuvzdorná.</a:t>
            </a:r>
          </a:p>
          <a:p>
            <a:pPr marL="0" indent="0">
              <a:buNone/>
            </a:pPr>
            <a:endParaRPr lang="sk-SK" dirty="0"/>
          </a:p>
        </p:txBody>
      </p:sp>
      <p:sp>
        <p:nvSpPr>
          <p:cNvPr id="3" name="Nadpis 2"/>
          <p:cNvSpPr>
            <a:spLocks noGrp="1"/>
          </p:cNvSpPr>
          <p:nvPr>
            <p:ph type="title"/>
          </p:nvPr>
        </p:nvSpPr>
        <p:spPr>
          <a:xfrm>
            <a:off x="251520" y="188640"/>
            <a:ext cx="8640960" cy="720080"/>
          </a:xfrm>
        </p:spPr>
        <p:txBody>
          <a:bodyPr/>
          <a:lstStyle/>
          <a:p>
            <a:pPr algn="ctr"/>
            <a:r>
              <a:rPr lang="sk-SK" sz="3600" b="1" dirty="0">
                <a:solidFill>
                  <a:srgbClr val="00B050"/>
                </a:solidFill>
                <a:latin typeface="Bookman Old Style" panose="02050604050505020204" pitchFamily="18" charset="0"/>
              </a:rPr>
              <a:t>Listová ZELENINA</a:t>
            </a:r>
            <a:r>
              <a:rPr lang="sk-SK" b="1" dirty="0">
                <a:solidFill>
                  <a:srgbClr val="00B050"/>
                </a:solidFill>
                <a:latin typeface="Bookman Old Style" panose="02050604050505020204" pitchFamily="18" charset="0"/>
              </a:rPr>
              <a:t>  </a:t>
            </a:r>
            <a:r>
              <a:rPr lang="sk-SK" b="1" dirty="0" smtClean="0">
                <a:solidFill>
                  <a:srgbClr val="00B050"/>
                </a:solidFill>
                <a:latin typeface="Bookman Old Style" panose="02050604050505020204" pitchFamily="18" charset="0"/>
              </a:rPr>
              <a:t>špenátová</a:t>
            </a:r>
            <a:endParaRPr lang="sk-SK" dirty="0"/>
          </a:p>
        </p:txBody>
      </p:sp>
    </p:spTree>
    <p:extLst>
      <p:ext uri="{BB962C8B-B14F-4D97-AF65-F5344CB8AC3E}">
        <p14:creationId xmlns:p14="http://schemas.microsoft.com/office/powerpoint/2010/main" val="47685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640960" cy="5614392"/>
          </a:xfrm>
        </p:spPr>
        <p:txBody>
          <a:bodyPr/>
          <a:lstStyle/>
          <a:p>
            <a:pPr marL="0" indent="0" algn="just">
              <a:buNone/>
            </a:pPr>
            <a:r>
              <a:rPr lang="sk-SK" b="1" dirty="0" smtClean="0">
                <a:solidFill>
                  <a:srgbClr val="00B050"/>
                </a:solidFill>
                <a:latin typeface="Times New Roman"/>
                <a:cs typeface="Times New Roman"/>
              </a:rPr>
              <a:t>►</a:t>
            </a:r>
            <a:r>
              <a:rPr lang="sk-SK" dirty="0"/>
              <a:t> </a:t>
            </a:r>
            <a:r>
              <a:rPr lang="sk-SK" b="1" dirty="0"/>
              <a:t>Rebarbora</a:t>
            </a:r>
            <a:r>
              <a:rPr lang="sk-SK" dirty="0"/>
              <a:t> (Rheum Rhabarbarum) </a:t>
            </a:r>
            <a:r>
              <a:rPr lang="sk-SK" dirty="0" smtClean="0"/>
              <a:t>je </a:t>
            </a:r>
            <a:r>
              <a:rPr lang="sk-SK" dirty="0"/>
              <a:t>jednou z najzdravších druhov zeleniny. Jej chuť je kyslá, spoznáte ju podľa krvavočervenej stonky. Obsahuje kyselinu listovú, potrebnú pre našu krv a činnosť mozgu a </a:t>
            </a:r>
            <a:r>
              <a:rPr lang="sk-SK" dirty="0" smtClean="0"/>
              <a:t>nervov. Aké </a:t>
            </a:r>
            <a:r>
              <a:rPr lang="sk-SK" dirty="0"/>
              <a:t>sú jej ďalšie pozitíva? Obsahuje nadpriemer vápnika, potrebného pre ženy v menopauze. Vysoký obsah draslíka pomáha zasa odvodňovať organizmus. </a:t>
            </a:r>
            <a:r>
              <a:rPr lang="sk-SK" dirty="0" smtClean="0"/>
              <a:t> Je </a:t>
            </a:r>
            <a:r>
              <a:rPr lang="sk-SK" dirty="0"/>
              <a:t>bohatým zdrojom vlákniny, ktorá viaže tuky, detoxikuje telo, podporuje činnosť čriev a potláča zápchu. Používa sa aj na výrobu vlasového tonika! Listy sa používajú na liečbu popálenín a rôznych poranení.</a:t>
            </a:r>
          </a:p>
          <a:p>
            <a:pPr marL="0" indent="0">
              <a:buNone/>
            </a:pPr>
            <a:r>
              <a:rPr lang="sk-SK" b="1" dirty="0" smtClean="0">
                <a:solidFill>
                  <a:srgbClr val="00B050"/>
                </a:solidFill>
                <a:latin typeface="Times New Roman"/>
                <a:cs typeface="Times New Roman"/>
              </a:rPr>
              <a:t>►</a:t>
            </a:r>
            <a:r>
              <a:rPr lang="sk-SK" dirty="0"/>
              <a:t> </a:t>
            </a:r>
            <a:r>
              <a:rPr lang="sk-SK" b="1" dirty="0" smtClean="0"/>
              <a:t>Zeler stopkatý (</a:t>
            </a:r>
            <a:r>
              <a:rPr lang="sk-SK" dirty="0" smtClean="0"/>
              <a:t>Apium </a:t>
            </a:r>
            <a:r>
              <a:rPr lang="sk-SK" dirty="0"/>
              <a:t>graveolens L. </a:t>
            </a:r>
            <a:r>
              <a:rPr lang="sk-SK" dirty="0" smtClean="0"/>
              <a:t>var.dulce)</a:t>
            </a:r>
            <a:r>
              <a:rPr lang="sk-SK" dirty="0"/>
              <a:t/>
            </a:r>
            <a:br>
              <a:rPr lang="sk-SK" dirty="0"/>
            </a:br>
            <a:r>
              <a:rPr lang="sk-SK" dirty="0"/>
              <a:t>V posledných rokoch sa stretávame stále častejšie s vňaťovou a listovou formou zeleru. Stopkatý zeler obsahuje asi desaťkrát viac vitamínu C ako koreňové </a:t>
            </a:r>
            <a:r>
              <a:rPr lang="sk-SK" dirty="0" smtClean="0"/>
              <a:t>buľvy</a:t>
            </a:r>
            <a:r>
              <a:rPr lang="sk-SK" dirty="0"/>
              <a:t>, ďalej vitamíny skupiny B, vitamín K a E, provitamín A, kyselinu listovú</a:t>
            </a:r>
            <a:r>
              <a:rPr lang="sk-SK" dirty="0" smtClean="0"/>
              <a:t>. Od </a:t>
            </a:r>
            <a:r>
              <a:rPr lang="sk-SK" dirty="0"/>
              <a:t>buľvového sa líši stavbou listu, má veľmi </a:t>
            </a:r>
            <a:r>
              <a:rPr lang="sk-SK" dirty="0" smtClean="0"/>
              <a:t>hrubú </a:t>
            </a:r>
            <a:r>
              <a:rPr lang="sk-SK" dirty="0"/>
              <a:t>stonku a </a:t>
            </a:r>
            <a:r>
              <a:rPr lang="sk-SK" dirty="0" smtClean="0"/>
              <a:t>hľuzy </a:t>
            </a:r>
            <a:r>
              <a:rPr lang="sk-SK" dirty="0"/>
              <a:t>sú </a:t>
            </a:r>
            <a:r>
              <a:rPr lang="sk-SK" dirty="0" smtClean="0"/>
              <a:t>drobné.</a:t>
            </a:r>
          </a:p>
          <a:p>
            <a:pPr marL="0" indent="0">
              <a:buNone/>
            </a:pPr>
            <a:r>
              <a:rPr lang="sk-SK" b="1" dirty="0" smtClean="0">
                <a:solidFill>
                  <a:srgbClr val="00B050"/>
                </a:solidFill>
                <a:latin typeface="Times New Roman"/>
                <a:cs typeface="Times New Roman"/>
              </a:rPr>
              <a:t>►</a:t>
            </a:r>
            <a:r>
              <a:rPr lang="sk-SK" b="1" dirty="0"/>
              <a:t> Fenikel obyčajný (lat. Foenicullum Vulgar</a:t>
            </a:r>
            <a:r>
              <a:rPr lang="sk-SK" b="1" dirty="0" smtClean="0"/>
              <a:t>) </a:t>
            </a:r>
            <a:r>
              <a:rPr lang="sk-SK" dirty="0"/>
              <a:t>jeho výzor je fádny ale účinok na zdravie človeka o to silnejší! Táto liečivá bylina obsahuje cenné látky, ktoré majú pozitívne účinky na zdravie</a:t>
            </a:r>
            <a:r>
              <a:rPr lang="sk-SK" dirty="0" smtClean="0"/>
              <a:t>. </a:t>
            </a:r>
            <a:r>
              <a:rPr lang="sk-SK" dirty="0"/>
              <a:t>Čo obsahuje fenikel – účinné </a:t>
            </a:r>
            <a:r>
              <a:rPr lang="sk-SK" dirty="0" smtClean="0"/>
              <a:t>látky : vodu</a:t>
            </a:r>
            <a:r>
              <a:rPr lang="sk-SK" dirty="0"/>
              <a:t>, bielkoviny, sacharidy, vlákninu, tuk, železo, horčík, fosfor, vápnik, draslík, zinok, mangán, meď, selén, sodík, vitamíny A, B, C, kyselinu pantoténovú a kyselinu listovú</a:t>
            </a:r>
          </a:p>
          <a:p>
            <a:pPr marL="0" indent="0">
              <a:buNone/>
            </a:pPr>
            <a:endParaRPr lang="sk-SK" dirty="0"/>
          </a:p>
        </p:txBody>
      </p:sp>
      <p:sp>
        <p:nvSpPr>
          <p:cNvPr id="3" name="Nadpis 2"/>
          <p:cNvSpPr>
            <a:spLocks noGrp="1"/>
          </p:cNvSpPr>
          <p:nvPr>
            <p:ph type="title"/>
          </p:nvPr>
        </p:nvSpPr>
        <p:spPr>
          <a:xfrm>
            <a:off x="251520" y="260648"/>
            <a:ext cx="8640960" cy="576064"/>
          </a:xfrm>
        </p:spPr>
        <p:txBody>
          <a:bodyPr>
            <a:normAutofit fontScale="90000"/>
          </a:bodyPr>
          <a:lstStyle/>
          <a:p>
            <a:pPr algn="ctr"/>
            <a:r>
              <a:rPr lang="sk-SK" sz="3600" b="1" dirty="0">
                <a:solidFill>
                  <a:srgbClr val="00B050"/>
                </a:solidFill>
                <a:latin typeface="Bookman Old Style" panose="02050604050505020204" pitchFamily="18" charset="0"/>
              </a:rPr>
              <a:t>Listová ZELENINA</a:t>
            </a:r>
            <a:r>
              <a:rPr lang="sk-SK" b="1" dirty="0">
                <a:solidFill>
                  <a:srgbClr val="00B050"/>
                </a:solidFill>
                <a:latin typeface="Bookman Old Style" panose="02050604050505020204" pitchFamily="18" charset="0"/>
              </a:rPr>
              <a:t>  </a:t>
            </a:r>
            <a:r>
              <a:rPr lang="sk-SK" b="1" dirty="0" smtClean="0">
                <a:solidFill>
                  <a:srgbClr val="00B050"/>
                </a:solidFill>
                <a:latin typeface="Bookman Old Style" panose="02050604050505020204" pitchFamily="18" charset="0"/>
              </a:rPr>
              <a:t>rapíkatá</a:t>
            </a:r>
            <a:endParaRPr lang="sk-SK" dirty="0"/>
          </a:p>
        </p:txBody>
      </p:sp>
    </p:spTree>
    <p:extLst>
      <p:ext uri="{BB962C8B-B14F-4D97-AF65-F5344CB8AC3E}">
        <p14:creationId xmlns:p14="http://schemas.microsoft.com/office/powerpoint/2010/main" val="131354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196752"/>
            <a:ext cx="8640960" cy="5398368"/>
          </a:xfrm>
        </p:spPr>
        <p:txBody>
          <a:bodyPr>
            <a:normAutofit/>
          </a:bodyPr>
          <a:lstStyle/>
          <a:p>
            <a:pPr marL="0" indent="0" algn="just">
              <a:buNone/>
            </a:pPr>
            <a:r>
              <a:rPr lang="sk-SK" b="1" dirty="0">
                <a:solidFill>
                  <a:schemeClr val="accent6">
                    <a:lumMod val="75000"/>
                  </a:schemeClr>
                </a:solidFill>
                <a:latin typeface="Times New Roman"/>
                <a:cs typeface="Times New Roman"/>
              </a:rPr>
              <a:t>►</a:t>
            </a:r>
            <a:r>
              <a:rPr lang="sk-SK" b="1" dirty="0">
                <a:solidFill>
                  <a:srgbClr val="00B050"/>
                </a:solidFill>
                <a:latin typeface="Times New Roman"/>
                <a:cs typeface="Times New Roman"/>
              </a:rPr>
              <a:t> </a:t>
            </a:r>
            <a:r>
              <a:rPr lang="sk-SK" b="1" dirty="0" smtClean="0"/>
              <a:t>Brokolica</a:t>
            </a:r>
            <a:r>
              <a:rPr lang="sk-SK" dirty="0" smtClean="0"/>
              <a:t> (Brassica oleracea convar</a:t>
            </a:r>
            <a:r>
              <a:rPr lang="sk-SK" dirty="0"/>
              <a:t>. </a:t>
            </a:r>
            <a:r>
              <a:rPr lang="sk-SK" dirty="0" smtClean="0"/>
              <a:t>italica L</a:t>
            </a:r>
            <a:r>
              <a:rPr lang="sk-SK" dirty="0"/>
              <a:t>.) je typická talianska zelenina. </a:t>
            </a:r>
            <a:r>
              <a:rPr lang="sk-SK" dirty="0" smtClean="0"/>
              <a:t>Kedysi </a:t>
            </a:r>
            <a:r>
              <a:rPr lang="sk-SK" dirty="0"/>
              <a:t>sa k</a:t>
            </a:r>
          </a:p>
          <a:p>
            <a:pPr marL="0" indent="0" algn="just">
              <a:buNone/>
            </a:pPr>
            <a:r>
              <a:rPr lang="sk-SK" dirty="0"/>
              <a:t>nám </a:t>
            </a:r>
            <a:r>
              <a:rPr lang="sk-SK" dirty="0" smtClean="0"/>
              <a:t>dovážala</a:t>
            </a:r>
            <a:r>
              <a:rPr lang="sk-SK" dirty="0"/>
              <a:t>, dnes pochádza predovšetkým </a:t>
            </a:r>
            <a:r>
              <a:rPr lang="sk-SK" dirty="0" smtClean="0"/>
              <a:t>z domácej </a:t>
            </a:r>
            <a:r>
              <a:rPr lang="sk-SK" dirty="0"/>
              <a:t>produkcie. Má mať </a:t>
            </a:r>
            <a:r>
              <a:rPr lang="sk-SK" dirty="0" smtClean="0"/>
              <a:t> výrazne </a:t>
            </a:r>
            <a:r>
              <a:rPr lang="sk-SK" dirty="0"/>
              <a:t>tmavozelenú farbu. Najchutnejšia je krátko blanšírovaná. Pre svoje bohaté </a:t>
            </a:r>
            <a:r>
              <a:rPr lang="sk-SK" dirty="0" smtClean="0"/>
              <a:t>nutričné zloženie je v súčasnosti </a:t>
            </a:r>
            <a:r>
              <a:rPr lang="sk-SK" dirty="0"/>
              <a:t>veľmi obľúbeným druhom zeleniny </a:t>
            </a:r>
          </a:p>
          <a:p>
            <a:pPr marL="0" indent="0" algn="just">
              <a:buNone/>
            </a:pPr>
            <a:r>
              <a:rPr lang="sk-SK" b="1" dirty="0" smtClean="0">
                <a:solidFill>
                  <a:schemeClr val="accent6">
                    <a:lumMod val="75000"/>
                  </a:schemeClr>
                </a:solidFill>
                <a:latin typeface="Times New Roman"/>
                <a:cs typeface="Times New Roman"/>
              </a:rPr>
              <a:t>►</a:t>
            </a:r>
            <a:r>
              <a:rPr lang="sk-SK" dirty="0"/>
              <a:t> </a:t>
            </a:r>
            <a:r>
              <a:rPr lang="sk-SK" b="1" dirty="0"/>
              <a:t>Karfiol</a:t>
            </a:r>
            <a:r>
              <a:rPr lang="sk-SK" dirty="0"/>
              <a:t> </a:t>
            </a:r>
            <a:r>
              <a:rPr lang="sk-SK" dirty="0" smtClean="0"/>
              <a:t>(Brassica </a:t>
            </a:r>
            <a:r>
              <a:rPr lang="sk-SK" dirty="0"/>
              <a:t>oleracea </a:t>
            </a:r>
            <a:r>
              <a:rPr lang="sk-SK" dirty="0" smtClean="0"/>
              <a:t> convar</a:t>
            </a:r>
            <a:r>
              <a:rPr lang="sk-SK" dirty="0"/>
              <a:t>. </a:t>
            </a:r>
            <a:r>
              <a:rPr lang="sk-SK" dirty="0" smtClean="0"/>
              <a:t>Botrytis L</a:t>
            </a:r>
            <a:r>
              <a:rPr lang="sk-SK" dirty="0"/>
              <a:t>.) sa na trhu vyskytuje biela </a:t>
            </a:r>
            <a:r>
              <a:rPr lang="sk-SK" dirty="0" smtClean="0"/>
              <a:t>a zelená </a:t>
            </a:r>
            <a:endParaRPr lang="sk-SK" dirty="0"/>
          </a:p>
          <a:p>
            <a:pPr marL="0" indent="0" algn="just">
              <a:buNone/>
            </a:pPr>
            <a:r>
              <a:rPr lang="sk-SK" dirty="0"/>
              <a:t>odroda. Uprednostňuje sa však biely karfiol, ktorý má jemnejšiu chuť. </a:t>
            </a:r>
            <a:r>
              <a:rPr lang="sk-SK" dirty="0" smtClean="0"/>
              <a:t>Ružičky </a:t>
            </a:r>
            <a:r>
              <a:rPr lang="sk-SK" dirty="0"/>
              <a:t>majú </a:t>
            </a:r>
          </a:p>
          <a:p>
            <a:pPr marL="0" indent="0" algn="just">
              <a:buNone/>
            </a:pPr>
            <a:r>
              <a:rPr lang="sk-SK" dirty="0"/>
              <a:t>byť tvrdé, pevné </a:t>
            </a:r>
            <a:r>
              <a:rPr lang="sk-SK" dirty="0" smtClean="0"/>
              <a:t>a bez </a:t>
            </a:r>
            <a:r>
              <a:rPr lang="sk-SK" dirty="0"/>
              <a:t>škvŕn. Na prípravu šalátov sa </a:t>
            </a:r>
            <a:r>
              <a:rPr lang="sk-SK" dirty="0" smtClean="0"/>
              <a:t>požíva </a:t>
            </a:r>
            <a:r>
              <a:rPr lang="sk-SK" dirty="0"/>
              <a:t>surový, varený alebo </a:t>
            </a:r>
          </a:p>
          <a:p>
            <a:pPr marL="0" indent="0" algn="just">
              <a:buNone/>
            </a:pPr>
            <a:r>
              <a:rPr lang="sk-SK" dirty="0"/>
              <a:t>marinovaný</a:t>
            </a:r>
          </a:p>
          <a:p>
            <a:pPr marL="0" indent="0" algn="just">
              <a:buNone/>
            </a:pPr>
            <a:r>
              <a:rPr lang="sk-SK" b="1" dirty="0">
                <a:solidFill>
                  <a:schemeClr val="accent6">
                    <a:lumMod val="75000"/>
                  </a:schemeClr>
                </a:solidFill>
                <a:latin typeface="Times New Roman"/>
                <a:cs typeface="Times New Roman"/>
              </a:rPr>
              <a:t>► </a:t>
            </a:r>
            <a:r>
              <a:rPr lang="sk-SK" b="1" dirty="0" smtClean="0"/>
              <a:t>Biela kapusta </a:t>
            </a:r>
            <a:r>
              <a:rPr lang="sk-SK" dirty="0" smtClean="0"/>
              <a:t>(Brassica </a:t>
            </a:r>
            <a:r>
              <a:rPr lang="sk-SK" dirty="0"/>
              <a:t>oleracea </a:t>
            </a:r>
            <a:r>
              <a:rPr lang="sk-SK" dirty="0" smtClean="0"/>
              <a:t>convar</a:t>
            </a:r>
            <a:r>
              <a:rPr lang="sk-SK" dirty="0"/>
              <a:t>. </a:t>
            </a:r>
            <a:r>
              <a:rPr lang="sk-SK" dirty="0" smtClean="0"/>
              <a:t>capitata f</a:t>
            </a:r>
            <a:r>
              <a:rPr lang="sk-SK" dirty="0"/>
              <a:t>. </a:t>
            </a:r>
            <a:r>
              <a:rPr lang="sk-SK" dirty="0" smtClean="0"/>
              <a:t>alba DC</a:t>
            </a:r>
            <a:r>
              <a:rPr lang="sk-SK" dirty="0"/>
              <a:t>.) je typická ľudová </a:t>
            </a:r>
            <a:r>
              <a:rPr lang="sk-SK" dirty="0" smtClean="0"/>
              <a:t> šalátová </a:t>
            </a:r>
            <a:r>
              <a:rPr lang="sk-SK" dirty="0"/>
              <a:t>zelenina, ktorú dostať kúpiť takmer celý rok. Hlávky majú byť pevné, </a:t>
            </a:r>
            <a:r>
              <a:rPr lang="sk-SK" dirty="0" smtClean="0"/>
              <a:t>s</a:t>
            </a:r>
            <a:r>
              <a:rPr lang="sk-SK" dirty="0"/>
              <a:t> </a:t>
            </a:r>
            <a:r>
              <a:rPr lang="sk-SK" dirty="0" smtClean="0"/>
              <a:t>bledozelenými vonkajšími listami</a:t>
            </a:r>
            <a:r>
              <a:rPr lang="sk-SK" dirty="0"/>
              <a:t>. Najlepšie chutí pokrájaná na tenké rezance, ktoré </a:t>
            </a:r>
            <a:r>
              <a:rPr lang="sk-SK" dirty="0" smtClean="0"/>
              <a:t>sa môžu použiť </a:t>
            </a:r>
            <a:r>
              <a:rPr lang="sk-SK" dirty="0"/>
              <a:t>surové aj varené.</a:t>
            </a:r>
          </a:p>
          <a:p>
            <a:pPr marL="0" indent="0" algn="just">
              <a:buNone/>
            </a:pPr>
            <a:r>
              <a:rPr lang="sk-SK" b="1" dirty="0">
                <a:solidFill>
                  <a:schemeClr val="accent6">
                    <a:lumMod val="75000"/>
                  </a:schemeClr>
                </a:solidFill>
                <a:latin typeface="Times New Roman"/>
                <a:cs typeface="Times New Roman"/>
              </a:rPr>
              <a:t>► </a:t>
            </a:r>
            <a:r>
              <a:rPr lang="sk-SK" b="1" dirty="0" smtClean="0"/>
              <a:t>Červená </a:t>
            </a:r>
            <a:r>
              <a:rPr lang="sk-SK" b="1" dirty="0"/>
              <a:t>kapusta </a:t>
            </a:r>
            <a:r>
              <a:rPr lang="sk-SK" b="1" dirty="0" smtClean="0"/>
              <a:t> </a:t>
            </a:r>
            <a:r>
              <a:rPr lang="sk-SK" dirty="0" smtClean="0"/>
              <a:t>(Brassica oleracea</a:t>
            </a:r>
            <a:r>
              <a:rPr lang="sk-SK" dirty="0"/>
              <a:t> </a:t>
            </a:r>
            <a:r>
              <a:rPr lang="sk-SK" dirty="0" smtClean="0"/>
              <a:t>convar</a:t>
            </a:r>
            <a:r>
              <a:rPr lang="sk-SK" dirty="0"/>
              <a:t>. </a:t>
            </a:r>
            <a:r>
              <a:rPr lang="sk-SK" dirty="0" smtClean="0"/>
              <a:t>Capitata f</a:t>
            </a:r>
            <a:r>
              <a:rPr lang="sk-SK" dirty="0"/>
              <a:t>. rubra L.) je takisto jesenná </a:t>
            </a:r>
          </a:p>
          <a:p>
            <a:pPr marL="0" indent="0" algn="just">
              <a:buNone/>
            </a:pPr>
            <a:r>
              <a:rPr lang="sk-SK" dirty="0"/>
              <a:t>aj zimná zelenina. Na prípravu šalátov sa </a:t>
            </a:r>
            <a:r>
              <a:rPr lang="sk-SK" dirty="0" smtClean="0"/>
              <a:t>používa </a:t>
            </a:r>
            <a:r>
              <a:rPr lang="sk-SK" dirty="0"/>
              <a:t>surová </a:t>
            </a:r>
            <a:r>
              <a:rPr lang="sk-SK" dirty="0" smtClean="0"/>
              <a:t>i varená</a:t>
            </a:r>
            <a:r>
              <a:rPr lang="sk-SK" dirty="0"/>
              <a:t>.</a:t>
            </a:r>
          </a:p>
          <a:p>
            <a:pPr marL="0" indent="0" algn="just">
              <a:buNone/>
            </a:pPr>
            <a:r>
              <a:rPr lang="sk-SK" b="1" dirty="0" smtClean="0">
                <a:solidFill>
                  <a:schemeClr val="accent6">
                    <a:lumMod val="75000"/>
                  </a:schemeClr>
                </a:solidFill>
                <a:latin typeface="Times New Roman"/>
                <a:cs typeface="Times New Roman"/>
              </a:rPr>
              <a:t>►</a:t>
            </a:r>
            <a:r>
              <a:rPr lang="sk-SK" dirty="0"/>
              <a:t> </a:t>
            </a:r>
            <a:r>
              <a:rPr lang="sk-SK" b="1" dirty="0"/>
              <a:t>Pekinská </a:t>
            </a:r>
            <a:r>
              <a:rPr lang="sk-SK" b="1" dirty="0" smtClean="0"/>
              <a:t>kapusta </a:t>
            </a:r>
            <a:r>
              <a:rPr lang="sk-SK" dirty="0" smtClean="0"/>
              <a:t>(Brassica pekinensis</a:t>
            </a:r>
            <a:r>
              <a:rPr lang="sk-SK" dirty="0"/>
              <a:t> </a:t>
            </a:r>
            <a:r>
              <a:rPr lang="sk-SK" dirty="0" smtClean="0"/>
              <a:t>LOUR</a:t>
            </a:r>
            <a:r>
              <a:rPr lang="sk-SK" dirty="0"/>
              <a:t>.) je ázijskou odrodou kapusty. Listy </a:t>
            </a:r>
            <a:r>
              <a:rPr lang="sk-SK" dirty="0" smtClean="0"/>
              <a:t>má </a:t>
            </a:r>
            <a:r>
              <a:rPr lang="sk-SK" dirty="0"/>
              <a:t>mať bledozelené, bez hnedých škvŕn </a:t>
            </a:r>
            <a:r>
              <a:rPr lang="sk-SK" dirty="0" smtClean="0"/>
              <a:t>a na </a:t>
            </a:r>
            <a:r>
              <a:rPr lang="sk-SK" dirty="0"/>
              <a:t>hornom okraji nepoškodené. Má veľmi </a:t>
            </a:r>
            <a:r>
              <a:rPr lang="sk-SK" dirty="0" smtClean="0"/>
              <a:t>jemnú </a:t>
            </a:r>
            <a:r>
              <a:rPr lang="sk-SK" dirty="0"/>
              <a:t>a</a:t>
            </a:r>
          </a:p>
          <a:p>
            <a:pPr marL="0" indent="0" algn="just">
              <a:buNone/>
            </a:pPr>
            <a:r>
              <a:rPr lang="sk-SK" dirty="0"/>
              <a:t>šťavnatú chuť, podobnú chuti ľadového šalátu.</a:t>
            </a:r>
          </a:p>
          <a:p>
            <a:pPr marL="0" indent="0">
              <a:buNone/>
            </a:pPr>
            <a:endParaRPr lang="sk-SK" dirty="0">
              <a:solidFill>
                <a:schemeClr val="accent6">
                  <a:lumMod val="75000"/>
                </a:schemeClr>
              </a:solidFill>
            </a:endParaRPr>
          </a:p>
        </p:txBody>
      </p:sp>
      <p:sp>
        <p:nvSpPr>
          <p:cNvPr id="3" name="Nadpis 2"/>
          <p:cNvSpPr>
            <a:spLocks noGrp="1"/>
          </p:cNvSpPr>
          <p:nvPr>
            <p:ph type="title"/>
          </p:nvPr>
        </p:nvSpPr>
        <p:spPr>
          <a:xfrm>
            <a:off x="539552" y="332656"/>
            <a:ext cx="8208912" cy="720080"/>
          </a:xfrm>
        </p:spPr>
        <p:txBody>
          <a:bodyPr>
            <a:normAutofit/>
          </a:bodyPr>
          <a:lstStyle/>
          <a:p>
            <a:pPr algn="ctr"/>
            <a:r>
              <a:rPr lang="sk-SK" sz="3600" b="1" dirty="0" smtClean="0">
                <a:solidFill>
                  <a:schemeClr val="accent6">
                    <a:lumMod val="75000"/>
                  </a:schemeClr>
                </a:solidFill>
                <a:latin typeface="Bookman Old Style" panose="02050604050505020204" pitchFamily="18" charset="0"/>
              </a:rPr>
              <a:t>HLÚBOVÁ </a:t>
            </a:r>
            <a:r>
              <a:rPr lang="sk-SK" sz="3600" b="1" dirty="0">
                <a:solidFill>
                  <a:schemeClr val="accent6">
                    <a:lumMod val="75000"/>
                  </a:schemeClr>
                </a:solidFill>
                <a:latin typeface="Bookman Old Style" panose="02050604050505020204" pitchFamily="18" charset="0"/>
              </a:rPr>
              <a:t>ZELENINA</a:t>
            </a:r>
            <a:endParaRPr lang="sk-SK" sz="3600" dirty="0">
              <a:solidFill>
                <a:schemeClr val="accent6">
                  <a:lumMod val="75000"/>
                </a:schemeClr>
              </a:solidFill>
            </a:endParaRPr>
          </a:p>
        </p:txBody>
      </p:sp>
    </p:spTree>
    <p:extLst>
      <p:ext uri="{BB962C8B-B14F-4D97-AF65-F5344CB8AC3E}">
        <p14:creationId xmlns:p14="http://schemas.microsoft.com/office/powerpoint/2010/main" val="259611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323528" y="1412776"/>
            <a:ext cx="8545008" cy="5110336"/>
          </a:xfrm>
        </p:spPr>
        <p:txBody>
          <a:bodyPr/>
          <a:lstStyle/>
          <a:p>
            <a:pPr marL="0" indent="0" algn="just">
              <a:buNone/>
            </a:pPr>
            <a:r>
              <a:rPr lang="sk-SK" b="1" dirty="0" smtClean="0">
                <a:solidFill>
                  <a:schemeClr val="accent6">
                    <a:lumMod val="75000"/>
                  </a:schemeClr>
                </a:solidFill>
                <a:latin typeface="Times New Roman"/>
                <a:cs typeface="Times New Roman"/>
              </a:rPr>
              <a:t>►</a:t>
            </a:r>
            <a:r>
              <a:rPr lang="sk-SK" dirty="0"/>
              <a:t> </a:t>
            </a:r>
            <a:r>
              <a:rPr lang="sk-SK" b="1" dirty="0"/>
              <a:t>Kel hlávkový </a:t>
            </a:r>
            <a:r>
              <a:rPr lang="sk-SK" dirty="0" smtClean="0"/>
              <a:t>(Brassica oleracea</a:t>
            </a:r>
            <a:r>
              <a:rPr lang="sk-SK" dirty="0"/>
              <a:t> </a:t>
            </a:r>
            <a:r>
              <a:rPr lang="sk-SK" dirty="0" smtClean="0"/>
              <a:t>var</a:t>
            </a:r>
            <a:r>
              <a:rPr lang="sk-SK" dirty="0"/>
              <a:t>. </a:t>
            </a:r>
            <a:r>
              <a:rPr lang="sk-SK" dirty="0" smtClean="0"/>
              <a:t>Sabauda L</a:t>
            </a:r>
            <a:r>
              <a:rPr lang="sk-SK" dirty="0"/>
              <a:t>.) nie je </a:t>
            </a:r>
            <a:r>
              <a:rPr lang="sk-SK" dirty="0" smtClean="0"/>
              <a:t>veľmi </a:t>
            </a:r>
            <a:r>
              <a:rPr lang="sk-SK" dirty="0"/>
              <a:t>známy ako šalátová </a:t>
            </a:r>
          </a:p>
          <a:p>
            <a:pPr marL="0" indent="0" algn="just">
              <a:buNone/>
            </a:pPr>
            <a:r>
              <a:rPr lang="sk-SK" dirty="0"/>
              <a:t>zelenina, ale aj napriek tomu je veľmi chutný. Hlávky na prípravu šalátu majú byť </a:t>
            </a:r>
            <a:r>
              <a:rPr lang="sk-SK" dirty="0" smtClean="0"/>
              <a:t>mladé </a:t>
            </a:r>
            <a:r>
              <a:rPr lang="sk-SK" dirty="0"/>
              <a:t>a</a:t>
            </a:r>
          </a:p>
          <a:p>
            <a:pPr marL="0" indent="0" algn="just">
              <a:buNone/>
            </a:pPr>
            <a:r>
              <a:rPr lang="sk-SK" dirty="0" smtClean="0"/>
              <a:t>svieže</a:t>
            </a:r>
            <a:r>
              <a:rPr lang="sk-SK" dirty="0"/>
              <a:t>. Väčšie hlávky majú osobitú, ostrejšiu chuť </a:t>
            </a:r>
          </a:p>
          <a:p>
            <a:pPr marL="0" indent="0">
              <a:buNone/>
            </a:pPr>
            <a:r>
              <a:rPr lang="sk-SK" b="1" dirty="0" smtClean="0">
                <a:solidFill>
                  <a:schemeClr val="accent6">
                    <a:lumMod val="75000"/>
                  </a:schemeClr>
                </a:solidFill>
                <a:latin typeface="Times New Roman"/>
                <a:cs typeface="Times New Roman"/>
              </a:rPr>
              <a:t>►</a:t>
            </a:r>
            <a:r>
              <a:rPr lang="sk-SK" dirty="0"/>
              <a:t> </a:t>
            </a:r>
            <a:r>
              <a:rPr lang="sk-SK" b="1" dirty="0" smtClean="0"/>
              <a:t>Ružičkový </a:t>
            </a:r>
            <a:r>
              <a:rPr lang="sk-SK" b="1" dirty="0"/>
              <a:t>kel </a:t>
            </a:r>
            <a:r>
              <a:rPr lang="sk-SK" dirty="0" smtClean="0"/>
              <a:t>(Brassica olerace</a:t>
            </a:r>
            <a:r>
              <a:rPr lang="sk-SK" dirty="0"/>
              <a:t> </a:t>
            </a:r>
            <a:r>
              <a:rPr lang="sk-SK" dirty="0" smtClean="0"/>
              <a:t>var</a:t>
            </a:r>
            <a:r>
              <a:rPr lang="sk-SK" dirty="0"/>
              <a:t>. </a:t>
            </a:r>
            <a:r>
              <a:rPr lang="sk-SK" dirty="0" smtClean="0"/>
              <a:t>gemmifera </a:t>
            </a:r>
            <a:r>
              <a:rPr lang="sk-SK" dirty="0"/>
              <a:t> </a:t>
            </a:r>
            <a:r>
              <a:rPr lang="sk-SK" dirty="0" smtClean="0"/>
              <a:t>DC.) </a:t>
            </a:r>
            <a:r>
              <a:rPr lang="sk-SK" dirty="0"/>
              <a:t>je jesenná aj zimná zelenina, </a:t>
            </a:r>
            <a:r>
              <a:rPr lang="sk-SK" dirty="0" smtClean="0"/>
              <a:t>ktorú možno </a:t>
            </a:r>
            <a:r>
              <a:rPr lang="sk-SK" dirty="0"/>
              <a:t>konzumovať iba varenú. Vonkajšie lístky majú byť tmavozelené </a:t>
            </a:r>
            <a:r>
              <a:rPr lang="sk-SK" dirty="0" smtClean="0"/>
              <a:t> ružičky</a:t>
            </a:r>
            <a:r>
              <a:rPr lang="sk-SK" dirty="0"/>
              <a:t>.</a:t>
            </a:r>
          </a:p>
          <a:p>
            <a:pPr marL="0" indent="0">
              <a:buNone/>
            </a:pPr>
            <a:endParaRPr lang="sk-SK" dirty="0"/>
          </a:p>
        </p:txBody>
      </p:sp>
      <p:sp>
        <p:nvSpPr>
          <p:cNvPr id="3" name="Nadpis 2"/>
          <p:cNvSpPr>
            <a:spLocks noGrp="1"/>
          </p:cNvSpPr>
          <p:nvPr>
            <p:ph type="title"/>
          </p:nvPr>
        </p:nvSpPr>
        <p:spPr>
          <a:xfrm>
            <a:off x="323528" y="332656"/>
            <a:ext cx="8496944" cy="720080"/>
          </a:xfrm>
        </p:spPr>
        <p:txBody>
          <a:bodyPr>
            <a:normAutofit/>
          </a:bodyPr>
          <a:lstStyle/>
          <a:p>
            <a:pPr algn="ctr"/>
            <a:r>
              <a:rPr lang="sk-SK" sz="3600" b="1" dirty="0">
                <a:solidFill>
                  <a:schemeClr val="accent6">
                    <a:lumMod val="75000"/>
                  </a:schemeClr>
                </a:solidFill>
                <a:latin typeface="Bookman Old Style" panose="02050604050505020204" pitchFamily="18" charset="0"/>
              </a:rPr>
              <a:t>HLÚBOVÁ ZELENINA</a:t>
            </a:r>
            <a:endParaRPr lang="sk-SK" sz="3600" dirty="0"/>
          </a:p>
        </p:txBody>
      </p:sp>
    </p:spTree>
    <p:extLst>
      <p:ext uri="{BB962C8B-B14F-4D97-AF65-F5344CB8AC3E}">
        <p14:creationId xmlns:p14="http://schemas.microsoft.com/office/powerpoint/2010/main" val="1941408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124744"/>
            <a:ext cx="8640960" cy="5616624"/>
          </a:xfrm>
        </p:spPr>
        <p:txBody>
          <a:bodyPr>
            <a:normAutofit lnSpcReduction="10000"/>
          </a:bodyPr>
          <a:lstStyle/>
          <a:p>
            <a:pPr marL="0" indent="0" algn="just">
              <a:buNone/>
            </a:pPr>
            <a:r>
              <a:rPr lang="sk-SK" b="1" dirty="0" smtClean="0">
                <a:solidFill>
                  <a:srgbClr val="FF9900"/>
                </a:solidFill>
                <a:latin typeface="Times New Roman"/>
                <a:cs typeface="Times New Roman"/>
              </a:rPr>
              <a:t>►</a:t>
            </a:r>
            <a:r>
              <a:rPr lang="sk-SK" dirty="0"/>
              <a:t> </a:t>
            </a:r>
            <a:r>
              <a:rPr lang="sk-SK" b="1" dirty="0"/>
              <a:t>Cibuľa kuchynská </a:t>
            </a:r>
            <a:r>
              <a:rPr lang="sk-SK" dirty="0" smtClean="0"/>
              <a:t>(Allium cepa L</a:t>
            </a:r>
            <a:r>
              <a:rPr lang="sk-SK" dirty="0"/>
              <a:t>.). Konzumnou časťou je cibuľa, ktorá vznikla zo </a:t>
            </a:r>
          </a:p>
          <a:p>
            <a:pPr marL="0" indent="0" algn="just">
              <a:buNone/>
            </a:pPr>
            <a:r>
              <a:rPr lang="sk-SK" dirty="0"/>
              <a:t>skrátenej stonky </a:t>
            </a:r>
            <a:r>
              <a:rPr lang="sk-SK" dirty="0" smtClean="0"/>
              <a:t>a dužinatých </a:t>
            </a:r>
            <a:r>
              <a:rPr lang="sk-SK" dirty="0"/>
              <a:t>šupín. Cibuľa obsahuje priemerné </a:t>
            </a:r>
            <a:r>
              <a:rPr lang="sk-SK" dirty="0" smtClean="0"/>
              <a:t>množstvo </a:t>
            </a:r>
            <a:r>
              <a:rPr lang="sk-SK" dirty="0"/>
              <a:t>sušiny, </a:t>
            </a:r>
            <a:r>
              <a:rPr lang="sk-SK" dirty="0" smtClean="0"/>
              <a:t>cukrov </a:t>
            </a:r>
            <a:r>
              <a:rPr lang="sk-SK" dirty="0"/>
              <a:t>a</a:t>
            </a:r>
          </a:p>
          <a:p>
            <a:pPr marL="0" indent="0" algn="just">
              <a:buNone/>
            </a:pPr>
            <a:r>
              <a:rPr lang="sk-SK" dirty="0"/>
              <a:t>vitamínu </a:t>
            </a:r>
            <a:r>
              <a:rPr lang="sk-SK" dirty="0" smtClean="0"/>
              <a:t>B2.</a:t>
            </a:r>
            <a:r>
              <a:rPr lang="sk-SK" dirty="0"/>
              <a:t> </a:t>
            </a:r>
            <a:r>
              <a:rPr lang="sk-SK" dirty="0" smtClean="0"/>
              <a:t>Táto </a:t>
            </a:r>
            <a:r>
              <a:rPr lang="sk-SK" dirty="0"/>
              <a:t>zelenina je veľmi vhodná do šalátov </a:t>
            </a:r>
            <a:r>
              <a:rPr lang="sk-SK" dirty="0" smtClean="0"/>
              <a:t>v surovom </a:t>
            </a:r>
            <a:r>
              <a:rPr lang="sk-SK" dirty="0"/>
              <a:t>stave.</a:t>
            </a:r>
          </a:p>
          <a:p>
            <a:pPr marL="0" indent="0" algn="just">
              <a:buNone/>
            </a:pPr>
            <a:r>
              <a:rPr lang="sk-SK" b="1" dirty="0" smtClean="0">
                <a:solidFill>
                  <a:srgbClr val="FF9900"/>
                </a:solidFill>
                <a:latin typeface="Times New Roman"/>
                <a:cs typeface="Times New Roman"/>
              </a:rPr>
              <a:t>►</a:t>
            </a:r>
            <a:r>
              <a:rPr lang="sk-SK" dirty="0"/>
              <a:t> </a:t>
            </a:r>
            <a:r>
              <a:rPr lang="sk-SK" b="1" dirty="0"/>
              <a:t>Šalotka</a:t>
            </a:r>
            <a:r>
              <a:rPr lang="sk-SK" dirty="0"/>
              <a:t> </a:t>
            </a:r>
            <a:r>
              <a:rPr lang="sk-SK" dirty="0" smtClean="0"/>
              <a:t>(Allium salota</a:t>
            </a:r>
            <a:r>
              <a:rPr lang="sk-SK" dirty="0"/>
              <a:t> </a:t>
            </a:r>
            <a:r>
              <a:rPr lang="sk-SK" dirty="0" smtClean="0"/>
              <a:t>DOSTÁL</a:t>
            </a:r>
            <a:r>
              <a:rPr lang="sk-SK" dirty="0"/>
              <a:t>) sa </a:t>
            </a:r>
            <a:r>
              <a:rPr lang="sk-SK" dirty="0" smtClean="0"/>
              <a:t>používa </a:t>
            </a:r>
            <a:r>
              <a:rPr lang="sk-SK" dirty="0"/>
              <a:t>do šalátov, </a:t>
            </a:r>
            <a:r>
              <a:rPr lang="sk-SK" dirty="0" smtClean="0"/>
              <a:t>pretože </a:t>
            </a:r>
            <a:r>
              <a:rPr lang="sk-SK" dirty="0"/>
              <a:t>im pridáva jemnú, </a:t>
            </a:r>
          </a:p>
          <a:p>
            <a:pPr marL="0" indent="0" algn="just">
              <a:buNone/>
            </a:pPr>
            <a:r>
              <a:rPr lang="sk-SK" dirty="0"/>
              <a:t>korenistú príchuť. Plody majú byť pevné </a:t>
            </a:r>
            <a:r>
              <a:rPr lang="sk-SK" dirty="0" smtClean="0"/>
              <a:t>a okrúhle </a:t>
            </a:r>
            <a:r>
              <a:rPr lang="sk-SK" dirty="0"/>
              <a:t>alebo oválne.</a:t>
            </a:r>
          </a:p>
          <a:p>
            <a:pPr marL="0" indent="0" algn="just">
              <a:buNone/>
            </a:pPr>
            <a:r>
              <a:rPr lang="sk-SK" b="1" dirty="0">
                <a:solidFill>
                  <a:srgbClr val="FF9900"/>
                </a:solidFill>
                <a:latin typeface="Times New Roman"/>
                <a:cs typeface="Times New Roman"/>
              </a:rPr>
              <a:t>► </a:t>
            </a:r>
            <a:r>
              <a:rPr lang="sk-SK" b="1" dirty="0" smtClean="0"/>
              <a:t>Cesnak</a:t>
            </a:r>
            <a:r>
              <a:rPr lang="sk-SK" dirty="0" smtClean="0"/>
              <a:t> (Allium </a:t>
            </a:r>
            <a:r>
              <a:rPr lang="sk-SK" dirty="0"/>
              <a:t>sativum </a:t>
            </a:r>
            <a:r>
              <a:rPr lang="sk-SK" dirty="0" smtClean="0"/>
              <a:t> L.)</a:t>
            </a:r>
            <a:r>
              <a:rPr lang="sk-SK" dirty="0"/>
              <a:t> Typický cesnakový zápach, ktorý mnohých z nás odrádza</a:t>
            </a:r>
            <a:r>
              <a:rPr lang="sk-SK" dirty="0" smtClean="0"/>
              <a:t>, spôsobujú </a:t>
            </a:r>
            <a:r>
              <a:rPr lang="sk-SK" b="1" dirty="0"/>
              <a:t>sírne zlúčeniny</a:t>
            </a:r>
            <a:r>
              <a:rPr lang="sk-SK" dirty="0"/>
              <a:t>, ktoré obsahuje najmä </a:t>
            </a:r>
            <a:r>
              <a:rPr lang="sk-SK" b="1" dirty="0"/>
              <a:t>alicín</a:t>
            </a:r>
            <a:r>
              <a:rPr lang="sk-SK" dirty="0" smtClean="0"/>
              <a:t>. Vďaka </a:t>
            </a:r>
            <a:r>
              <a:rPr lang="sk-SK" dirty="0"/>
              <a:t>obsahu týchto látok má silné antibakteriálne a antivírusové účinky. Okrem </a:t>
            </a:r>
            <a:r>
              <a:rPr lang="sk-SK" b="1" dirty="0"/>
              <a:t>tiosulfinátov</a:t>
            </a:r>
            <a:r>
              <a:rPr lang="sk-SK" dirty="0"/>
              <a:t> (zlúčeniny síry) ukrýva cesnak i ďalšie tromfy. Nájdete v ňom </a:t>
            </a:r>
            <a:r>
              <a:rPr lang="sk-SK" b="1" dirty="0"/>
              <a:t>vitamíny B1, B2, C</a:t>
            </a:r>
            <a:r>
              <a:rPr lang="sk-SK" dirty="0"/>
              <a:t> a aj potrebné </a:t>
            </a:r>
            <a:r>
              <a:rPr lang="sk-SK" b="1" dirty="0"/>
              <a:t>minerály</a:t>
            </a:r>
            <a:r>
              <a:rPr lang="sk-SK" dirty="0"/>
              <a:t> ako </a:t>
            </a:r>
            <a:r>
              <a:rPr lang="sk-SK" b="1" dirty="0"/>
              <a:t>sodík, draslík, jód, selén, zinok, vápnik, železo a kyselinu kremičitú</a:t>
            </a:r>
            <a:r>
              <a:rPr lang="sk-SK" dirty="0"/>
              <a:t>. Ich pôsobením cesnak umožňuje telu bojovať so „zlým“ cholesterolom a podporuje tvorbu toho „dobrého“.</a:t>
            </a:r>
          </a:p>
          <a:p>
            <a:pPr marL="0" indent="0">
              <a:buNone/>
            </a:pPr>
            <a:r>
              <a:rPr lang="sk-SK" b="1" dirty="0" smtClean="0">
                <a:solidFill>
                  <a:srgbClr val="FF9900"/>
                </a:solidFill>
                <a:latin typeface="Times New Roman"/>
                <a:cs typeface="Times New Roman"/>
              </a:rPr>
              <a:t>►</a:t>
            </a:r>
            <a:r>
              <a:rPr lang="sk-SK" dirty="0"/>
              <a:t> </a:t>
            </a:r>
            <a:r>
              <a:rPr lang="sk-SK" b="1" dirty="0" smtClean="0"/>
              <a:t>Pór</a:t>
            </a:r>
            <a:r>
              <a:rPr lang="sk-SK" dirty="0" smtClean="0"/>
              <a:t> (Allium ampeloprasum</a:t>
            </a:r>
            <a:r>
              <a:rPr lang="sk-SK" dirty="0"/>
              <a:t> </a:t>
            </a:r>
            <a:r>
              <a:rPr lang="sk-SK" dirty="0" smtClean="0"/>
              <a:t>L</a:t>
            </a:r>
            <a:r>
              <a:rPr lang="sk-SK" dirty="0"/>
              <a:t>.) Pór obsahuje selén a je bohatý na karotény a vitamíny C a E (v zelenej časti má dvojnásobné množstvo vitamínov!), takže významným spôsobom posilňuje imunitný systém a tým, najmä v zimnom období, aj odolnosť proti nádche a infekciám</a:t>
            </a:r>
            <a:r>
              <a:rPr lang="sk-SK" dirty="0" smtClean="0"/>
              <a:t>.</a:t>
            </a:r>
            <a:endParaRPr lang="sk-SK" dirty="0"/>
          </a:p>
          <a:p>
            <a:pPr marL="0" indent="0">
              <a:buNone/>
            </a:pPr>
            <a:r>
              <a:rPr lang="sk-SK" b="1" dirty="0">
                <a:solidFill>
                  <a:srgbClr val="FF9900"/>
                </a:solidFill>
                <a:latin typeface="Times New Roman"/>
                <a:cs typeface="Times New Roman"/>
              </a:rPr>
              <a:t>► </a:t>
            </a:r>
            <a:r>
              <a:rPr lang="sk-SK" b="1" dirty="0" smtClean="0"/>
              <a:t>Pažítka</a:t>
            </a:r>
            <a:r>
              <a:rPr lang="sk-SK" dirty="0" smtClean="0"/>
              <a:t> </a:t>
            </a:r>
            <a:r>
              <a:rPr lang="sk-SK" dirty="0"/>
              <a:t>(Allium </a:t>
            </a:r>
            <a:r>
              <a:rPr lang="sk-SK" dirty="0" smtClean="0"/>
              <a:t>schoenoprasum) je </a:t>
            </a:r>
            <a:r>
              <a:rPr lang="sk-SK" dirty="0"/>
              <a:t>vytrvalá mrazuvzdorná </a:t>
            </a:r>
            <a:r>
              <a:rPr lang="sk-SK" dirty="0" smtClean="0"/>
              <a:t>cibuľová </a:t>
            </a:r>
            <a:r>
              <a:rPr lang="sk-SK" dirty="0"/>
              <a:t>zelenina, </a:t>
            </a:r>
            <a:r>
              <a:rPr lang="sk-SK" dirty="0" smtClean="0"/>
              <a:t>ktorá vytvára </a:t>
            </a:r>
            <a:r>
              <a:rPr lang="sk-SK" dirty="0"/>
              <a:t>trsy 200-300 mm vysokých , tenkých trubkovitých </a:t>
            </a:r>
            <a:r>
              <a:rPr lang="sk-SK" dirty="0" smtClean="0"/>
              <a:t>listov. </a:t>
            </a:r>
            <a:r>
              <a:rPr lang="sk-SK" dirty="0"/>
              <a:t>V </a:t>
            </a:r>
            <a:r>
              <a:rPr lang="sk-SK" dirty="0" smtClean="0"/>
              <a:t>pôde sú </a:t>
            </a:r>
            <a:r>
              <a:rPr lang="sk-SK" dirty="0"/>
              <a:t>drobné jednoduché </a:t>
            </a:r>
            <a:r>
              <a:rPr lang="sk-SK" dirty="0" smtClean="0"/>
              <a:t>cibuľky</a:t>
            </a:r>
            <a:r>
              <a:rPr lang="sk-SK" dirty="0"/>
              <a:t>. </a:t>
            </a:r>
            <a:r>
              <a:rPr lang="sk-SK" dirty="0" smtClean="0"/>
              <a:t>Kvet </a:t>
            </a:r>
            <a:r>
              <a:rPr lang="sk-SK" dirty="0"/>
              <a:t>je v okolíku </a:t>
            </a:r>
            <a:r>
              <a:rPr lang="sk-SK" dirty="0" smtClean="0"/>
              <a:t>farby ružovej </a:t>
            </a:r>
            <a:r>
              <a:rPr lang="sk-SK" dirty="0"/>
              <a:t>až </a:t>
            </a:r>
            <a:r>
              <a:rPr lang="sk-SK" dirty="0" smtClean="0"/>
              <a:t>nafialovej. </a:t>
            </a:r>
            <a:r>
              <a:rPr lang="sk-SK" dirty="0"/>
              <a:t>Semeno je drobné, </a:t>
            </a:r>
            <a:r>
              <a:rPr lang="sk-SK" dirty="0" smtClean="0"/>
              <a:t>čierne, lesklé</a:t>
            </a:r>
            <a:r>
              <a:rPr lang="sk-SK" dirty="0"/>
              <a:t>. </a:t>
            </a:r>
            <a:r>
              <a:rPr lang="sk-SK" dirty="0" smtClean="0"/>
              <a:t>Pažítka </a:t>
            </a:r>
            <a:r>
              <a:rPr lang="sk-SK" dirty="0"/>
              <a:t>je plodinou druhé trati </a:t>
            </a:r>
            <a:br>
              <a:rPr lang="sk-SK" dirty="0"/>
            </a:br>
            <a:endParaRPr lang="sk-SK" dirty="0"/>
          </a:p>
          <a:p>
            <a:pPr marL="0" indent="0">
              <a:buNone/>
            </a:pPr>
            <a:endParaRPr lang="sk-SK" dirty="0">
              <a:solidFill>
                <a:srgbClr val="FF9900"/>
              </a:solidFill>
            </a:endParaRPr>
          </a:p>
        </p:txBody>
      </p:sp>
      <p:sp>
        <p:nvSpPr>
          <p:cNvPr id="3" name="Nadpis 2"/>
          <p:cNvSpPr>
            <a:spLocks noGrp="1"/>
          </p:cNvSpPr>
          <p:nvPr>
            <p:ph type="title"/>
          </p:nvPr>
        </p:nvSpPr>
        <p:spPr>
          <a:xfrm>
            <a:off x="251520" y="188640"/>
            <a:ext cx="8640960" cy="720080"/>
          </a:xfrm>
        </p:spPr>
        <p:txBody>
          <a:bodyPr>
            <a:normAutofit/>
          </a:bodyPr>
          <a:lstStyle/>
          <a:p>
            <a:pPr algn="ctr"/>
            <a:r>
              <a:rPr lang="sk-SK" sz="3600" b="1" dirty="0" smtClean="0">
                <a:solidFill>
                  <a:srgbClr val="FF9900"/>
                </a:solidFill>
                <a:latin typeface="Bookman Old Style" panose="02050604050505020204" pitchFamily="18" charset="0"/>
              </a:rPr>
              <a:t>CIBUĽOVÁ </a:t>
            </a:r>
            <a:r>
              <a:rPr lang="sk-SK" sz="3600" b="1" dirty="0">
                <a:solidFill>
                  <a:srgbClr val="FF9900"/>
                </a:solidFill>
                <a:latin typeface="Bookman Old Style" panose="02050604050505020204" pitchFamily="18" charset="0"/>
              </a:rPr>
              <a:t>ZELENINA</a:t>
            </a:r>
            <a:endParaRPr lang="sk-SK" sz="3600" dirty="0">
              <a:solidFill>
                <a:srgbClr val="FF9900"/>
              </a:solidFill>
            </a:endParaRPr>
          </a:p>
        </p:txBody>
      </p:sp>
    </p:spTree>
    <p:extLst>
      <p:ext uri="{BB962C8B-B14F-4D97-AF65-F5344CB8AC3E}">
        <p14:creationId xmlns:p14="http://schemas.microsoft.com/office/powerpoint/2010/main" val="82585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196752"/>
            <a:ext cx="8640960" cy="5398368"/>
          </a:xfrm>
        </p:spPr>
        <p:txBody>
          <a:bodyPr/>
          <a:lstStyle/>
          <a:p>
            <a:pPr marL="0" indent="0">
              <a:buNone/>
            </a:pPr>
            <a:r>
              <a:rPr lang="sk-SK" b="1" dirty="0" smtClean="0">
                <a:solidFill>
                  <a:srgbClr val="FF0000"/>
                </a:solidFill>
                <a:latin typeface="Times New Roman"/>
                <a:cs typeface="Times New Roman"/>
              </a:rPr>
              <a:t>►</a:t>
            </a:r>
            <a:r>
              <a:rPr lang="sk-SK" b="1" dirty="0" smtClean="0">
                <a:solidFill>
                  <a:srgbClr val="FF9900"/>
                </a:solidFill>
                <a:latin typeface="Times New Roman"/>
                <a:cs typeface="Times New Roman"/>
              </a:rPr>
              <a:t> </a:t>
            </a:r>
            <a:r>
              <a:rPr lang="sk-SK" b="1" dirty="0" smtClean="0"/>
              <a:t>Uhorka</a:t>
            </a:r>
            <a:r>
              <a:rPr lang="sk-SK" b="1" dirty="0"/>
              <a:t/>
            </a:r>
            <a:br>
              <a:rPr lang="sk-SK" b="1" dirty="0"/>
            </a:br>
            <a:r>
              <a:rPr lang="sk-SK" dirty="0" smtClean="0"/>
              <a:t>nasladlá</a:t>
            </a:r>
            <a:r>
              <a:rPr lang="sk-SK" dirty="0"/>
              <a:t>, </a:t>
            </a:r>
            <a:r>
              <a:rPr lang="sk-SK" dirty="0" smtClean="0"/>
              <a:t> osviežujúca </a:t>
            </a:r>
            <a:r>
              <a:rPr lang="sk-SK" dirty="0"/>
              <a:t>chuť, často však </a:t>
            </a:r>
            <a:r>
              <a:rPr lang="sk-SK" dirty="0" smtClean="0"/>
              <a:t>nedostatkom vlahy sú uhorky nahorklé</a:t>
            </a:r>
            <a:r>
              <a:rPr lang="sk-SK" dirty="0"/>
              <a:t>. </a:t>
            </a:r>
            <a:r>
              <a:rPr lang="sk-SK" dirty="0" smtClean="0"/>
              <a:t>Majú len malú výživnú </a:t>
            </a:r>
            <a:r>
              <a:rPr lang="sk-SK" dirty="0"/>
              <a:t>hodnotu a </a:t>
            </a:r>
            <a:r>
              <a:rPr lang="sk-SK" dirty="0" smtClean="0"/>
              <a:t>horšiu stráviteľnosť.  Rozlišujú sa </a:t>
            </a:r>
            <a:r>
              <a:rPr lang="sk-SK" b="1" dirty="0" smtClean="0"/>
              <a:t>uhorky nakladačky </a:t>
            </a:r>
            <a:r>
              <a:rPr lang="sk-SK" dirty="0"/>
              <a:t>- 30 až 120 mm </a:t>
            </a:r>
            <a:r>
              <a:rPr lang="sk-SK" dirty="0" smtClean="0"/>
              <a:t>dlhé</a:t>
            </a:r>
            <a:r>
              <a:rPr lang="sk-SK" dirty="0"/>
              <a:t>, </a:t>
            </a:r>
            <a:r>
              <a:rPr lang="sk-SK" dirty="0" smtClean="0"/>
              <a:t>používajú sa na nakladanie, </a:t>
            </a:r>
            <a:r>
              <a:rPr lang="sk-SK" dirty="0"/>
              <a:t>a </a:t>
            </a:r>
            <a:r>
              <a:rPr lang="sk-SK" b="1" dirty="0" smtClean="0"/>
              <a:t>uhorky šalátové </a:t>
            </a:r>
            <a:r>
              <a:rPr lang="sk-SK" dirty="0"/>
              <a:t>- </a:t>
            </a:r>
            <a:r>
              <a:rPr lang="sk-SK" dirty="0" smtClean="0"/>
              <a:t>majú väčšie plody a sú určené predovšetkým na zeleninové šaláty</a:t>
            </a:r>
            <a:endParaRPr lang="sk-SK" dirty="0"/>
          </a:p>
          <a:p>
            <a:pPr marL="0" indent="0">
              <a:buNone/>
            </a:pPr>
            <a:r>
              <a:rPr lang="sk-SK" b="1" dirty="0" smtClean="0">
                <a:solidFill>
                  <a:srgbClr val="FF0000"/>
                </a:solidFill>
                <a:latin typeface="Times New Roman"/>
                <a:cs typeface="Times New Roman"/>
              </a:rPr>
              <a:t>►</a:t>
            </a:r>
            <a:r>
              <a:rPr lang="sk-SK" b="1" dirty="0"/>
              <a:t> </a:t>
            </a:r>
            <a:r>
              <a:rPr lang="sk-SK" b="1" dirty="0" smtClean="0"/>
              <a:t>Tekvica</a:t>
            </a:r>
            <a:r>
              <a:rPr lang="sk-SK" b="1" dirty="0"/>
              <a:t/>
            </a:r>
            <a:br>
              <a:rPr lang="sk-SK" b="1" dirty="0"/>
            </a:br>
            <a:r>
              <a:rPr lang="sk-SK" dirty="0" smtClean="0"/>
              <a:t>vo svete </a:t>
            </a:r>
            <a:r>
              <a:rPr lang="sk-SK" dirty="0"/>
              <a:t>je známo </a:t>
            </a:r>
            <a:r>
              <a:rPr lang="sk-SK" dirty="0" smtClean="0"/>
              <a:t>trinásť druhov tekvíc. </a:t>
            </a:r>
            <a:r>
              <a:rPr lang="sk-SK" dirty="0"/>
              <a:t>U nás </a:t>
            </a:r>
            <a:r>
              <a:rPr lang="sk-SK" dirty="0" smtClean="0"/>
              <a:t>sa pestujú tekvice veľkoplodé </a:t>
            </a:r>
            <a:r>
              <a:rPr lang="sk-SK" dirty="0"/>
              <a:t>(</a:t>
            </a:r>
            <a:r>
              <a:rPr lang="sk-SK" dirty="0" smtClean="0"/>
              <a:t>dyne) </a:t>
            </a:r>
            <a:r>
              <a:rPr lang="sk-SK" dirty="0"/>
              <a:t>- hmotný plod, a </a:t>
            </a:r>
            <a:r>
              <a:rPr lang="sk-SK" dirty="0" smtClean="0"/>
              <a:t>tekvice </a:t>
            </a:r>
            <a:r>
              <a:rPr lang="sk-SK" dirty="0"/>
              <a:t>obecné (</a:t>
            </a:r>
            <a:r>
              <a:rPr lang="sk-SK" b="1" dirty="0" smtClean="0"/>
              <a:t>patizóny</a:t>
            </a:r>
            <a:r>
              <a:rPr lang="sk-SK" b="1" dirty="0"/>
              <a:t>, cukety</a:t>
            </a:r>
            <a:r>
              <a:rPr lang="sk-SK" dirty="0"/>
              <a:t>) - </a:t>
            </a:r>
            <a:r>
              <a:rPr lang="sk-SK" dirty="0" smtClean="0"/>
              <a:t>zberajú sa </a:t>
            </a:r>
            <a:r>
              <a:rPr lang="sk-SK" dirty="0"/>
              <a:t>v </a:t>
            </a:r>
            <a:r>
              <a:rPr lang="sk-SK" dirty="0" smtClean="0"/>
              <a:t>nedozretom stave, kedy </a:t>
            </a:r>
            <a:r>
              <a:rPr lang="sk-SK" dirty="0"/>
              <a:t>je dužina </a:t>
            </a:r>
            <a:r>
              <a:rPr lang="sk-SK" dirty="0" smtClean="0"/>
              <a:t>veľmi </a:t>
            </a:r>
            <a:r>
              <a:rPr lang="sk-SK" dirty="0"/>
              <a:t>jemná.</a:t>
            </a:r>
          </a:p>
          <a:p>
            <a:pPr marL="0" indent="0">
              <a:buNone/>
            </a:pPr>
            <a:r>
              <a:rPr lang="sk-SK" b="1" dirty="0" smtClean="0">
                <a:solidFill>
                  <a:srgbClr val="FF0000"/>
                </a:solidFill>
                <a:latin typeface="Times New Roman"/>
                <a:cs typeface="Times New Roman"/>
              </a:rPr>
              <a:t>►</a:t>
            </a:r>
            <a:r>
              <a:rPr lang="sk-SK" b="1" dirty="0"/>
              <a:t> </a:t>
            </a:r>
            <a:r>
              <a:rPr lang="sk-SK" b="1" dirty="0" smtClean="0"/>
              <a:t>Melón </a:t>
            </a:r>
            <a:r>
              <a:rPr lang="sk-SK" b="1" dirty="0"/>
              <a:t/>
            </a:r>
            <a:br>
              <a:rPr lang="sk-SK" b="1" dirty="0"/>
            </a:br>
            <a:r>
              <a:rPr lang="sk-SK" dirty="0" smtClean="0"/>
              <a:t>na </a:t>
            </a:r>
            <a:r>
              <a:rPr lang="sk-SK" dirty="0"/>
              <a:t>povrchu zelené, </a:t>
            </a:r>
            <a:r>
              <a:rPr lang="sk-SK" dirty="0" smtClean="0"/>
              <a:t>žlté alebo hnedé</a:t>
            </a:r>
            <a:r>
              <a:rPr lang="sk-SK" dirty="0"/>
              <a:t>. </a:t>
            </a:r>
            <a:r>
              <a:rPr lang="sk-SK" dirty="0" smtClean="0"/>
              <a:t>Konzumujú sa surové</a:t>
            </a:r>
            <a:r>
              <a:rPr lang="sk-SK" dirty="0"/>
              <a:t>. </a:t>
            </a:r>
            <a:r>
              <a:rPr lang="sk-SK" dirty="0" smtClean="0"/>
              <a:t>Rozlišujú sa </a:t>
            </a:r>
            <a:r>
              <a:rPr lang="sk-SK" dirty="0"/>
              <a:t>dva botanické druhy - </a:t>
            </a:r>
            <a:r>
              <a:rPr lang="sk-SK" b="1" dirty="0" smtClean="0"/>
              <a:t>melón </a:t>
            </a:r>
            <a:r>
              <a:rPr lang="sk-SK" b="1" dirty="0"/>
              <a:t>cukrový </a:t>
            </a:r>
            <a:r>
              <a:rPr lang="sk-SK" dirty="0"/>
              <a:t>(pravý) a </a:t>
            </a:r>
            <a:r>
              <a:rPr lang="sk-SK" b="1" dirty="0" smtClean="0"/>
              <a:t>melón vodný</a:t>
            </a:r>
            <a:r>
              <a:rPr lang="sk-SK" dirty="0" smtClean="0"/>
              <a:t> </a:t>
            </a:r>
            <a:r>
              <a:rPr lang="sk-SK" dirty="0"/>
              <a:t>(u nás </a:t>
            </a:r>
            <a:r>
              <a:rPr lang="sk-SK" dirty="0" smtClean="0"/>
              <a:t>najčastejšie).</a:t>
            </a:r>
            <a:endParaRPr lang="sk-SK" dirty="0"/>
          </a:p>
          <a:p>
            <a:pPr marL="0" indent="0">
              <a:buNone/>
            </a:pPr>
            <a:r>
              <a:rPr lang="sk-SK" b="1" dirty="0">
                <a:solidFill>
                  <a:srgbClr val="FF0000"/>
                </a:solidFill>
                <a:latin typeface="Times New Roman"/>
                <a:cs typeface="Times New Roman"/>
              </a:rPr>
              <a:t>► </a:t>
            </a:r>
            <a:r>
              <a:rPr lang="sk-SK" b="1" dirty="0" smtClean="0"/>
              <a:t>Melón žltý</a:t>
            </a:r>
            <a:r>
              <a:rPr lang="sk-SK" b="1" dirty="0"/>
              <a:t/>
            </a:r>
            <a:br>
              <a:rPr lang="sk-SK" b="1" dirty="0"/>
            </a:br>
            <a:r>
              <a:rPr lang="sk-SK" dirty="0" smtClean="0"/>
              <a:t>charakteristická žltá farba</a:t>
            </a:r>
            <a:r>
              <a:rPr lang="sk-SK" dirty="0"/>
              <a:t>, </a:t>
            </a:r>
            <a:r>
              <a:rPr lang="sk-SK" dirty="0" smtClean="0"/>
              <a:t>jemne nasladlá </a:t>
            </a:r>
            <a:r>
              <a:rPr lang="sk-SK" dirty="0"/>
              <a:t>chuť, vhodný </a:t>
            </a:r>
            <a:r>
              <a:rPr lang="sk-SK" dirty="0" smtClean="0"/>
              <a:t>predovšetkým </a:t>
            </a:r>
            <a:r>
              <a:rPr lang="sk-SK" dirty="0"/>
              <a:t>do ovocných </a:t>
            </a:r>
            <a:r>
              <a:rPr lang="sk-SK" dirty="0" smtClean="0"/>
              <a:t>šalátov.</a:t>
            </a:r>
            <a:endParaRPr lang="sk-SK" dirty="0"/>
          </a:p>
          <a:p>
            <a:pPr marL="0" indent="0">
              <a:buNone/>
            </a:pPr>
            <a:endParaRPr lang="sk-SK" dirty="0"/>
          </a:p>
        </p:txBody>
      </p:sp>
      <p:sp>
        <p:nvSpPr>
          <p:cNvPr id="3" name="Nadpis 2"/>
          <p:cNvSpPr>
            <a:spLocks noGrp="1"/>
          </p:cNvSpPr>
          <p:nvPr>
            <p:ph type="title"/>
          </p:nvPr>
        </p:nvSpPr>
        <p:spPr>
          <a:xfrm>
            <a:off x="251520" y="260648"/>
            <a:ext cx="8640960" cy="648072"/>
          </a:xfrm>
        </p:spPr>
        <p:txBody>
          <a:bodyPr>
            <a:normAutofit/>
          </a:bodyPr>
          <a:lstStyle/>
          <a:p>
            <a:pPr algn="ctr"/>
            <a:r>
              <a:rPr lang="sk-SK" sz="3600" b="1" dirty="0" smtClean="0">
                <a:solidFill>
                  <a:srgbClr val="FF0000"/>
                </a:solidFill>
                <a:latin typeface="Bookman Old Style" panose="02050604050505020204" pitchFamily="18" charset="0"/>
              </a:rPr>
              <a:t>PLODOVÁ ZELENINA</a:t>
            </a:r>
            <a:r>
              <a:rPr lang="sk-SK" b="1" dirty="0" smtClean="0">
                <a:solidFill>
                  <a:srgbClr val="FF9900"/>
                </a:solidFill>
                <a:latin typeface="Bookman Old Style" panose="02050604050505020204" pitchFamily="18" charset="0"/>
              </a:rPr>
              <a:t>  </a:t>
            </a:r>
            <a:r>
              <a:rPr lang="sk-SK" b="1" dirty="0" smtClean="0">
                <a:solidFill>
                  <a:srgbClr val="FF0000"/>
                </a:solidFill>
                <a:latin typeface="Bookman Old Style" panose="02050604050505020204" pitchFamily="18" charset="0"/>
              </a:rPr>
              <a:t>tekvicovité</a:t>
            </a:r>
            <a:endParaRPr lang="sk-SK" dirty="0">
              <a:solidFill>
                <a:srgbClr val="FF0000"/>
              </a:solidFill>
            </a:endParaRPr>
          </a:p>
        </p:txBody>
      </p:sp>
    </p:spTree>
    <p:extLst>
      <p:ext uri="{BB962C8B-B14F-4D97-AF65-F5344CB8AC3E}">
        <p14:creationId xmlns:p14="http://schemas.microsoft.com/office/powerpoint/2010/main" val="107757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124744"/>
            <a:ext cx="8640960" cy="5470376"/>
          </a:xfrm>
        </p:spPr>
        <p:txBody>
          <a:bodyPr/>
          <a:lstStyle/>
          <a:p>
            <a:pPr marL="0" indent="0">
              <a:buNone/>
            </a:pPr>
            <a:r>
              <a:rPr lang="sk-SK" b="1" dirty="0" smtClean="0">
                <a:solidFill>
                  <a:srgbClr val="FF0000"/>
                </a:solidFill>
                <a:latin typeface="Times New Roman"/>
                <a:cs typeface="Times New Roman"/>
              </a:rPr>
              <a:t>►</a:t>
            </a:r>
            <a:r>
              <a:rPr lang="sk-SK" b="1" dirty="0"/>
              <a:t> </a:t>
            </a:r>
            <a:r>
              <a:rPr lang="sk-SK" b="1" dirty="0" smtClean="0"/>
              <a:t>Paradajka</a:t>
            </a:r>
            <a:r>
              <a:rPr lang="sk-SK" b="1" dirty="0"/>
              <a:t/>
            </a:r>
            <a:br>
              <a:rPr lang="sk-SK" b="1" dirty="0"/>
            </a:br>
            <a:r>
              <a:rPr lang="sk-SK" dirty="0" smtClean="0"/>
              <a:t>majú </a:t>
            </a:r>
            <a:r>
              <a:rPr lang="sk-SK" dirty="0"/>
              <a:t>bobule </a:t>
            </a:r>
            <a:r>
              <a:rPr lang="sk-SK" dirty="0" smtClean="0"/>
              <a:t>rôznej farby </a:t>
            </a:r>
            <a:r>
              <a:rPr lang="sk-SK" dirty="0"/>
              <a:t>i tvaru. </a:t>
            </a:r>
            <a:r>
              <a:rPr lang="sk-SK" dirty="0" smtClean="0"/>
              <a:t>Obsahujú veľké množstvo </a:t>
            </a:r>
            <a:r>
              <a:rPr lang="sk-SK" dirty="0"/>
              <a:t>provitamínu A, vitamín B 1,2 a C. </a:t>
            </a:r>
            <a:r>
              <a:rPr lang="sk-SK" dirty="0" smtClean="0"/>
              <a:t>Ďalej </a:t>
            </a:r>
            <a:r>
              <a:rPr lang="sk-SK" dirty="0"/>
              <a:t>3 až 5 % </a:t>
            </a:r>
            <a:r>
              <a:rPr lang="sk-SK" dirty="0" smtClean="0"/>
              <a:t>sacharidov, </a:t>
            </a:r>
            <a:r>
              <a:rPr lang="sk-SK" dirty="0"/>
              <a:t>1 % </a:t>
            </a:r>
            <a:r>
              <a:rPr lang="sk-SK" dirty="0" smtClean="0"/>
              <a:t>bielkovín</a:t>
            </a:r>
            <a:r>
              <a:rPr lang="sk-SK" dirty="0"/>
              <a:t>, fosfor, </a:t>
            </a:r>
            <a:r>
              <a:rPr lang="sk-SK" dirty="0" smtClean="0"/>
              <a:t>vápnik </a:t>
            </a:r>
            <a:r>
              <a:rPr lang="sk-SK" dirty="0"/>
              <a:t>a železo. </a:t>
            </a:r>
            <a:r>
              <a:rPr lang="sk-SK" dirty="0" smtClean="0"/>
              <a:t>Nedozreté </a:t>
            </a:r>
            <a:r>
              <a:rPr lang="sk-SK" dirty="0"/>
              <a:t>plody </a:t>
            </a:r>
            <a:r>
              <a:rPr lang="sk-SK" dirty="0" smtClean="0"/>
              <a:t>paradajok obsahujú </a:t>
            </a:r>
            <a:r>
              <a:rPr lang="sk-SK" dirty="0"/>
              <a:t>jedovatý alkaloid </a:t>
            </a:r>
            <a:r>
              <a:rPr lang="sk-SK" dirty="0" smtClean="0"/>
              <a:t>solanín</a:t>
            </a:r>
            <a:r>
              <a:rPr lang="sk-SK" dirty="0"/>
              <a:t>. </a:t>
            </a:r>
            <a:r>
              <a:rPr lang="sk-SK" dirty="0" smtClean="0"/>
              <a:t>Nie je </a:t>
            </a:r>
            <a:r>
              <a:rPr lang="sk-SK" dirty="0"/>
              <a:t>náročná, </a:t>
            </a:r>
            <a:r>
              <a:rPr lang="sk-SK" dirty="0" smtClean="0"/>
              <a:t>dobre odoláva </a:t>
            </a:r>
            <a:r>
              <a:rPr lang="sk-SK" dirty="0"/>
              <a:t>chladu.</a:t>
            </a:r>
          </a:p>
          <a:p>
            <a:pPr marL="0" indent="0">
              <a:buNone/>
            </a:pPr>
            <a:r>
              <a:rPr lang="sk-SK" b="1" dirty="0" smtClean="0">
                <a:solidFill>
                  <a:srgbClr val="FF0000"/>
                </a:solidFill>
                <a:latin typeface="Times New Roman"/>
                <a:cs typeface="Times New Roman"/>
              </a:rPr>
              <a:t>►</a:t>
            </a:r>
            <a:r>
              <a:rPr lang="sk-SK" b="1" dirty="0"/>
              <a:t> </a:t>
            </a:r>
            <a:r>
              <a:rPr lang="sk-SK" b="1" dirty="0" smtClean="0"/>
              <a:t>Paprika </a:t>
            </a:r>
            <a:r>
              <a:rPr lang="sk-SK" dirty="0"/>
              <a:t>(</a:t>
            </a:r>
            <a:r>
              <a:rPr lang="sk-SK" dirty="0" smtClean="0"/>
              <a:t>biela, </a:t>
            </a:r>
            <a:r>
              <a:rPr lang="sk-SK" dirty="0"/>
              <a:t>červená, </a:t>
            </a:r>
            <a:r>
              <a:rPr lang="sk-SK" dirty="0" smtClean="0"/>
              <a:t>žltá</a:t>
            </a:r>
            <a:r>
              <a:rPr lang="sk-SK" dirty="0"/>
              <a:t>, zelená, oranžová)</a:t>
            </a:r>
            <a:r>
              <a:rPr lang="sk-SK" b="1" dirty="0"/>
              <a:t/>
            </a:r>
            <a:br>
              <a:rPr lang="sk-SK" b="1" dirty="0"/>
            </a:br>
            <a:r>
              <a:rPr lang="sk-SK" dirty="0" smtClean="0"/>
              <a:t>je </a:t>
            </a:r>
            <a:r>
              <a:rPr lang="sk-SK" dirty="0"/>
              <a:t>plod (bobule), </a:t>
            </a:r>
            <a:r>
              <a:rPr lang="sk-SK" dirty="0" smtClean="0"/>
              <a:t>ktorý sa používa ako </a:t>
            </a:r>
            <a:r>
              <a:rPr lang="sk-SK" dirty="0"/>
              <a:t>zelenina i </a:t>
            </a:r>
            <a:r>
              <a:rPr lang="sk-SK" dirty="0" smtClean="0"/>
              <a:t>ako korenie. </a:t>
            </a:r>
            <a:r>
              <a:rPr lang="sk-SK" dirty="0"/>
              <a:t>Je bohatá na vitamín C. </a:t>
            </a:r>
            <a:r>
              <a:rPr lang="sk-SK" dirty="0" smtClean="0"/>
              <a:t>Niektoré odrody obsahujú </a:t>
            </a:r>
            <a:r>
              <a:rPr lang="sk-SK" dirty="0"/>
              <a:t>v žilkách dužiny kapsaicin, </a:t>
            </a:r>
            <a:r>
              <a:rPr lang="sk-SK" dirty="0" smtClean="0"/>
              <a:t>ktorý dodáva  </a:t>
            </a:r>
            <a:r>
              <a:rPr lang="sk-SK" dirty="0"/>
              <a:t>paprikám ostrou </a:t>
            </a:r>
            <a:r>
              <a:rPr lang="sk-SK" dirty="0" smtClean="0"/>
              <a:t>štipľavú </a:t>
            </a:r>
            <a:r>
              <a:rPr lang="sk-SK" dirty="0"/>
              <a:t>chuť</a:t>
            </a:r>
            <a:r>
              <a:rPr lang="sk-SK" dirty="0" smtClean="0"/>
              <a:t>.</a:t>
            </a:r>
          </a:p>
          <a:p>
            <a:pPr marL="0" indent="0">
              <a:buNone/>
            </a:pPr>
            <a:r>
              <a:rPr lang="sk-SK" b="1" dirty="0" smtClean="0">
                <a:solidFill>
                  <a:srgbClr val="FF0000"/>
                </a:solidFill>
                <a:latin typeface="Times New Roman"/>
                <a:cs typeface="Times New Roman"/>
              </a:rPr>
              <a:t>►</a:t>
            </a:r>
            <a:r>
              <a:rPr lang="sk-SK" b="1" dirty="0"/>
              <a:t> </a:t>
            </a:r>
            <a:r>
              <a:rPr lang="sk-SK" b="1" dirty="0" smtClean="0"/>
              <a:t>Baklažán</a:t>
            </a:r>
            <a:r>
              <a:rPr lang="sk-SK" b="1" dirty="0"/>
              <a:t/>
            </a:r>
            <a:br>
              <a:rPr lang="sk-SK" b="1" dirty="0"/>
            </a:br>
            <a:r>
              <a:rPr lang="sk-SK" dirty="0" smtClean="0"/>
              <a:t>má </a:t>
            </a:r>
            <a:r>
              <a:rPr lang="sk-SK" dirty="0"/>
              <a:t>hladký, lesklý povrch, obvykle fialový až fialové červený. Tvar je </a:t>
            </a:r>
            <a:r>
              <a:rPr lang="sk-SK" dirty="0" smtClean="0"/>
              <a:t>vajcovitý, guľovitý alebo </a:t>
            </a:r>
            <a:r>
              <a:rPr lang="sk-SK" dirty="0"/>
              <a:t>hruškovitý. Je bez </a:t>
            </a:r>
            <a:r>
              <a:rPr lang="sk-SK" dirty="0" smtClean="0"/>
              <a:t>vône, </a:t>
            </a:r>
            <a:r>
              <a:rPr lang="sk-SK" dirty="0"/>
              <a:t>chuť </a:t>
            </a:r>
            <a:r>
              <a:rPr lang="sk-SK" dirty="0" smtClean="0"/>
              <a:t>ľahko nahorklú </a:t>
            </a:r>
            <a:r>
              <a:rPr lang="sk-SK" dirty="0"/>
              <a:t>a </a:t>
            </a:r>
            <a:r>
              <a:rPr lang="sk-SK" dirty="0" smtClean="0"/>
              <a:t>pikantnú, </a:t>
            </a:r>
            <a:r>
              <a:rPr lang="sk-SK" dirty="0"/>
              <a:t>v kuchyni </a:t>
            </a:r>
            <a:r>
              <a:rPr lang="sk-SK" dirty="0" smtClean="0"/>
              <a:t>sa používa tepelne spracovaný</a:t>
            </a:r>
            <a:r>
              <a:rPr lang="sk-SK" dirty="0"/>
              <a:t>.</a:t>
            </a:r>
          </a:p>
          <a:p>
            <a:pPr marL="0" indent="0">
              <a:buNone/>
            </a:pPr>
            <a:endParaRPr lang="sk-SK" dirty="0"/>
          </a:p>
          <a:p>
            <a:pPr marL="0" indent="0">
              <a:buNone/>
            </a:pPr>
            <a:endParaRPr lang="sk-SK" dirty="0"/>
          </a:p>
        </p:txBody>
      </p:sp>
      <p:sp>
        <p:nvSpPr>
          <p:cNvPr id="3" name="Nadpis 2"/>
          <p:cNvSpPr>
            <a:spLocks noGrp="1"/>
          </p:cNvSpPr>
          <p:nvPr>
            <p:ph type="title"/>
          </p:nvPr>
        </p:nvSpPr>
        <p:spPr>
          <a:xfrm>
            <a:off x="251520" y="260648"/>
            <a:ext cx="8640960" cy="648072"/>
          </a:xfrm>
        </p:spPr>
        <p:txBody>
          <a:bodyPr/>
          <a:lstStyle/>
          <a:p>
            <a:pPr algn="ctr"/>
            <a:r>
              <a:rPr lang="sk-SK" sz="3600" b="1" dirty="0">
                <a:solidFill>
                  <a:srgbClr val="FF0000"/>
                </a:solidFill>
                <a:latin typeface="Bookman Old Style" panose="02050604050505020204" pitchFamily="18" charset="0"/>
              </a:rPr>
              <a:t>PLODOVÁ ZELENINA</a:t>
            </a:r>
            <a:r>
              <a:rPr lang="sk-SK" b="1" dirty="0">
                <a:solidFill>
                  <a:srgbClr val="FF9900"/>
                </a:solidFill>
                <a:latin typeface="Bookman Old Style" panose="02050604050505020204" pitchFamily="18" charset="0"/>
              </a:rPr>
              <a:t>  </a:t>
            </a:r>
            <a:r>
              <a:rPr lang="sk-SK" b="1" dirty="0" smtClean="0">
                <a:solidFill>
                  <a:srgbClr val="FF0000"/>
                </a:solidFill>
                <a:latin typeface="Bookman Old Style" panose="02050604050505020204" pitchFamily="18" charset="0"/>
              </a:rPr>
              <a:t>ĽUĽKOVITÉ</a:t>
            </a:r>
            <a:endParaRPr lang="sk-SK" dirty="0">
              <a:solidFill>
                <a:srgbClr val="FF0000"/>
              </a:solidFill>
            </a:endParaRPr>
          </a:p>
        </p:txBody>
      </p:sp>
    </p:spTree>
    <p:extLst>
      <p:ext uri="{BB962C8B-B14F-4D97-AF65-F5344CB8AC3E}">
        <p14:creationId xmlns:p14="http://schemas.microsoft.com/office/powerpoint/2010/main" val="119056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124744"/>
            <a:ext cx="8640960" cy="5542384"/>
          </a:xfrm>
        </p:spPr>
        <p:txBody>
          <a:bodyPr/>
          <a:lstStyle/>
          <a:p>
            <a:pPr marL="0" indent="0">
              <a:buNone/>
            </a:pPr>
            <a:r>
              <a:rPr lang="sk-SK" b="1" dirty="0" smtClean="0">
                <a:solidFill>
                  <a:srgbClr val="FF9900"/>
                </a:solidFill>
                <a:latin typeface="Times New Roman"/>
                <a:cs typeface="Times New Roman"/>
              </a:rPr>
              <a:t>►</a:t>
            </a:r>
            <a:r>
              <a:rPr lang="sk-SK" b="1" dirty="0"/>
              <a:t> </a:t>
            </a:r>
            <a:r>
              <a:rPr lang="sk-SK" b="1" dirty="0" smtClean="0"/>
              <a:t>Fazuľa</a:t>
            </a:r>
            <a:r>
              <a:rPr lang="sk-SK" dirty="0"/>
              <a:t> </a:t>
            </a:r>
            <a:r>
              <a:rPr lang="sk-SK" dirty="0" smtClean="0"/>
              <a:t> (Phaseolus </a:t>
            </a:r>
            <a:r>
              <a:rPr lang="sk-SK" dirty="0"/>
              <a:t>vulgaris</a:t>
            </a:r>
            <a:r>
              <a:rPr lang="sk-SK" dirty="0" smtClean="0"/>
              <a:t>.)</a:t>
            </a:r>
            <a:endParaRPr lang="sk-SK" dirty="0"/>
          </a:p>
          <a:p>
            <a:pPr marL="0" indent="0">
              <a:buNone/>
            </a:pPr>
            <a:r>
              <a:rPr lang="sk-SK" dirty="0" smtClean="0"/>
              <a:t>Fazuľa </a:t>
            </a:r>
            <a:r>
              <a:rPr lang="sk-SK" dirty="0"/>
              <a:t>je jednoročná rastlina s rozlične sfarbenými plodmi a strukmi. </a:t>
            </a:r>
            <a:r>
              <a:rPr lang="sk-SK" dirty="0" smtClean="0"/>
              <a:t>Fazuľa </a:t>
            </a:r>
            <a:r>
              <a:rPr lang="sk-SK" dirty="0"/>
              <a:t>je bohatá na vitamíny, minerálne látky a vlákniny. Má vysokú kalorickú hodnotu - 100 g suchej fazule obsahuje 1255 kJ. Fazuľové struky však majú na 100 g 134 </a:t>
            </a:r>
            <a:r>
              <a:rPr lang="sk-SK" dirty="0" smtClean="0"/>
              <a:t>kJ. Mladé </a:t>
            </a:r>
            <a:r>
              <a:rPr lang="sk-SK" dirty="0"/>
              <a:t>struky obsahujú aj niektoré zriedkavé vitamíny, napríklad biotín. Minerálne látky ako je fosfor, draslík, vápnik, magnézium sú v omnoho väčšej miere zastúpené v suchej fazuli.</a:t>
            </a:r>
          </a:p>
          <a:p>
            <a:pPr marL="0" indent="0">
              <a:buNone/>
            </a:pPr>
            <a:r>
              <a:rPr lang="sk-SK" b="1" dirty="0" smtClean="0">
                <a:solidFill>
                  <a:srgbClr val="FF9900"/>
                </a:solidFill>
                <a:latin typeface="Times New Roman"/>
                <a:cs typeface="Times New Roman"/>
              </a:rPr>
              <a:t>►</a:t>
            </a:r>
            <a:r>
              <a:rPr lang="sk-SK" b="1" dirty="0"/>
              <a:t> </a:t>
            </a:r>
            <a:r>
              <a:rPr lang="sk-SK" b="1" dirty="0" smtClean="0"/>
              <a:t>Hrach</a:t>
            </a:r>
            <a:r>
              <a:rPr lang="sk-SK" b="1" dirty="0"/>
              <a:t>  </a:t>
            </a:r>
            <a:r>
              <a:rPr lang="sk-SK" dirty="0" smtClean="0"/>
              <a:t>(Pisum sativum)</a:t>
            </a:r>
            <a:endParaRPr lang="sk-SK" dirty="0"/>
          </a:p>
          <a:p>
            <a:pPr marL="0" indent="0">
              <a:buNone/>
            </a:pPr>
            <a:r>
              <a:rPr lang="sk-SK" dirty="0" smtClean="0"/>
              <a:t>Už </a:t>
            </a:r>
            <a:r>
              <a:rPr lang="sk-SK" dirty="0"/>
              <a:t>v 6. storočí bol hrach rozšírený po celej Európe a patril medzi najdôležitejšie druhy zeleniny. Využíval sa čerstvý alebo ako </a:t>
            </a:r>
            <a:r>
              <a:rPr lang="sk-SK" dirty="0" smtClean="0"/>
              <a:t>sušený. Zloženie </a:t>
            </a:r>
            <a:r>
              <a:rPr lang="sk-SK" dirty="0"/>
              <a:t>hrachu sa mení v závislosti od stupňa jeho zrelosti, vždy je to však cenná zložka potravy. Podľa obsahu bielkovín je hrach na prvom mieste medzi zeleninou a po kukurici je najbohatším zeleninovým zdrojom energie.</a:t>
            </a:r>
          </a:p>
          <a:p>
            <a:pPr marL="0" indent="0">
              <a:buNone/>
            </a:pPr>
            <a:r>
              <a:rPr lang="sk-SK" b="1" dirty="0">
                <a:solidFill>
                  <a:srgbClr val="FF9900"/>
                </a:solidFill>
                <a:latin typeface="Times New Roman"/>
                <a:cs typeface="Times New Roman"/>
              </a:rPr>
              <a:t>► </a:t>
            </a:r>
            <a:r>
              <a:rPr lang="sk-SK" b="1" dirty="0" smtClean="0"/>
              <a:t>Sója</a:t>
            </a:r>
            <a:r>
              <a:rPr lang="sk-SK" dirty="0"/>
              <a:t> </a:t>
            </a:r>
            <a:r>
              <a:rPr lang="sk-SK" b="1" dirty="0"/>
              <a:t> </a:t>
            </a:r>
            <a:r>
              <a:rPr lang="sk-SK" dirty="0" smtClean="0"/>
              <a:t>(Glycine </a:t>
            </a:r>
            <a:r>
              <a:rPr lang="sk-SK" dirty="0"/>
              <a:t>max </a:t>
            </a:r>
            <a:r>
              <a:rPr lang="sk-SK" dirty="0" smtClean="0"/>
              <a:t> L</a:t>
            </a:r>
            <a:r>
              <a:rPr lang="sk-SK" dirty="0"/>
              <a:t>.)</a:t>
            </a:r>
          </a:p>
          <a:p>
            <a:pPr marL="0" indent="0">
              <a:buNone/>
            </a:pPr>
            <a:r>
              <a:rPr lang="sk-SK" dirty="0" smtClean="0"/>
              <a:t>Sója </a:t>
            </a:r>
            <a:r>
              <a:rPr lang="sk-SK" dirty="0"/>
              <a:t>sa pestuje už vyše 5000 rokov. Pochádza z Číny, kde dodnes tvorí dôležitú časť výživy. Obsahom bielkovín sa zaraďuje na popredné miesto medzi rastlinami. Keď porovnáme obsah esenciálnych aminokyselín sóje a vajca zistíme, že sójová bielkovina sa od vajcovej odlišuje len o niečo nižším obsahom sírnych aminokyselín.</a:t>
            </a:r>
          </a:p>
          <a:p>
            <a:pPr marL="0" indent="0">
              <a:buNone/>
            </a:pPr>
            <a:endParaRPr lang="sk-SK" dirty="0">
              <a:solidFill>
                <a:srgbClr val="FF9900"/>
              </a:solidFill>
            </a:endParaRPr>
          </a:p>
        </p:txBody>
      </p:sp>
      <p:sp>
        <p:nvSpPr>
          <p:cNvPr id="3" name="Nadpis 2"/>
          <p:cNvSpPr>
            <a:spLocks noGrp="1"/>
          </p:cNvSpPr>
          <p:nvPr>
            <p:ph type="title"/>
          </p:nvPr>
        </p:nvSpPr>
        <p:spPr>
          <a:xfrm>
            <a:off x="251520" y="260648"/>
            <a:ext cx="8712968" cy="648072"/>
          </a:xfrm>
        </p:spPr>
        <p:txBody>
          <a:bodyPr>
            <a:normAutofit/>
          </a:bodyPr>
          <a:lstStyle/>
          <a:p>
            <a:pPr algn="ctr"/>
            <a:r>
              <a:rPr lang="sk-SK" sz="3600" b="1" dirty="0" smtClean="0">
                <a:solidFill>
                  <a:srgbClr val="FF9900"/>
                </a:solidFill>
                <a:latin typeface="Bookman Old Style" panose="02050604050505020204" pitchFamily="18" charset="0"/>
              </a:rPr>
              <a:t>struková </a:t>
            </a:r>
            <a:r>
              <a:rPr lang="sk-SK" sz="3600" b="1" dirty="0">
                <a:solidFill>
                  <a:srgbClr val="FF9900"/>
                </a:solidFill>
                <a:latin typeface="Bookman Old Style" panose="02050604050505020204" pitchFamily="18" charset="0"/>
              </a:rPr>
              <a:t>ZELENINA</a:t>
            </a:r>
            <a:endParaRPr lang="sk-SK" sz="3600" dirty="0">
              <a:solidFill>
                <a:srgbClr val="FF9900"/>
              </a:solidFill>
            </a:endParaRPr>
          </a:p>
        </p:txBody>
      </p:sp>
    </p:spTree>
    <p:extLst>
      <p:ext uri="{BB962C8B-B14F-4D97-AF65-F5344CB8AC3E}">
        <p14:creationId xmlns:p14="http://schemas.microsoft.com/office/powerpoint/2010/main" val="219876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712968" cy="5614392"/>
          </a:xfrm>
        </p:spPr>
        <p:txBody>
          <a:bodyPr>
            <a:normAutofit/>
          </a:bodyPr>
          <a:lstStyle/>
          <a:p>
            <a:pPr marL="0" indent="0">
              <a:buNone/>
            </a:pPr>
            <a:r>
              <a:rPr lang="sk-SK" b="1" dirty="0" smtClean="0">
                <a:solidFill>
                  <a:srgbClr val="FF9900"/>
                </a:solidFill>
                <a:latin typeface="Times New Roman"/>
                <a:cs typeface="Times New Roman"/>
              </a:rPr>
              <a:t>►</a:t>
            </a:r>
            <a:r>
              <a:rPr lang="sk-SK" b="1" dirty="0"/>
              <a:t> Šošovica jedlá</a:t>
            </a:r>
            <a:r>
              <a:rPr lang="sk-SK" dirty="0"/>
              <a:t> (Lens culinaris) </a:t>
            </a:r>
            <a:endParaRPr lang="sk-SK" dirty="0" smtClean="0"/>
          </a:p>
          <a:p>
            <a:pPr marL="0" indent="0" algn="just">
              <a:buNone/>
            </a:pPr>
            <a:r>
              <a:rPr lang="sk-SK" dirty="0" smtClean="0"/>
              <a:t>je </a:t>
            </a:r>
            <a:r>
              <a:rPr lang="sk-SK" dirty="0"/>
              <a:t>krovinatá </a:t>
            </a:r>
            <a:r>
              <a:rPr lang="sk-SK" dirty="0" smtClean="0"/>
              <a:t>jednoročná rastlina </a:t>
            </a:r>
            <a:r>
              <a:rPr lang="sk-SK" dirty="0"/>
              <a:t>čeľade </a:t>
            </a:r>
            <a:r>
              <a:rPr lang="sk-SK" dirty="0" smtClean="0"/>
              <a:t>bôbovitých. </a:t>
            </a:r>
            <a:r>
              <a:rPr lang="sk-SK" dirty="0"/>
              <a:t>Táto strukovina pôvodom z </a:t>
            </a:r>
            <a:r>
              <a:rPr lang="sk-SK" dirty="0" smtClean="0"/>
              <a:t>Indie </a:t>
            </a:r>
            <a:r>
              <a:rPr lang="sk-SK" dirty="0"/>
              <a:t>sa pestuje hlavne pre svoje semená. Dorastá do výšky okolo 40 cm a semená sú ukryté v </a:t>
            </a:r>
            <a:r>
              <a:rPr lang="sk-SK" dirty="0" smtClean="0"/>
              <a:t>strukoch, </a:t>
            </a:r>
            <a:r>
              <a:rPr lang="sk-SK" dirty="0"/>
              <a:t>obvykle po dvoch</a:t>
            </a:r>
            <a:r>
              <a:rPr lang="sk-SK" dirty="0" smtClean="0"/>
              <a:t>.</a:t>
            </a:r>
          </a:p>
          <a:p>
            <a:pPr marL="0" indent="0">
              <a:buNone/>
            </a:pPr>
            <a:r>
              <a:rPr lang="sk-SK" b="1" dirty="0">
                <a:solidFill>
                  <a:srgbClr val="FF9900"/>
                </a:solidFill>
                <a:latin typeface="Times New Roman"/>
                <a:cs typeface="Times New Roman"/>
              </a:rPr>
              <a:t>► </a:t>
            </a:r>
            <a:r>
              <a:rPr lang="sk-SK" b="1" dirty="0" smtClean="0"/>
              <a:t>Cícer baraní </a:t>
            </a:r>
            <a:r>
              <a:rPr lang="sk-SK" dirty="0" smtClean="0"/>
              <a:t>(Cicer arietinumL.) </a:t>
            </a:r>
          </a:p>
          <a:p>
            <a:pPr marL="0" indent="0" algn="just">
              <a:buNone/>
            </a:pPr>
            <a:r>
              <a:rPr lang="sk-SK" dirty="0" smtClean="0"/>
              <a:t>Vo </a:t>
            </a:r>
            <a:r>
              <a:rPr lang="sk-SK" dirty="0"/>
              <a:t>výžive je významný obsahom dôležitých minerálnych látok, vitamínov a </a:t>
            </a:r>
            <a:r>
              <a:rPr lang="sk-SK" dirty="0" smtClean="0"/>
              <a:t>bielkovín. Jednoročná </a:t>
            </a:r>
            <a:r>
              <a:rPr lang="sk-SK" dirty="0"/>
              <a:t>bylina dorastá do výšky 60 - 70 cm a nepolieha. Listy sú </a:t>
            </a:r>
            <a:r>
              <a:rPr lang="sk-SK" dirty="0" smtClean="0"/>
              <a:t>zložené, nepárnoperovité</a:t>
            </a:r>
            <a:r>
              <a:rPr lang="sk-SK" dirty="0"/>
              <a:t>. Pozostávajú z lístkov na krátkych stopkách so 4 - 8 jarmami. </a:t>
            </a:r>
            <a:r>
              <a:rPr lang="sk-SK" dirty="0" smtClean="0"/>
              <a:t>Zaujímavé kvety </a:t>
            </a:r>
            <a:r>
              <a:rPr lang="sk-SK" dirty="0"/>
              <a:t>sú malé. Vyrastajú jednotlivo z pazúch listov. Koruna je biela až svetlofialová, </a:t>
            </a:r>
            <a:r>
              <a:rPr lang="sk-SK" dirty="0" smtClean="0"/>
              <a:t>ružová. Po </a:t>
            </a:r>
            <a:r>
              <a:rPr lang="sk-SK" dirty="0"/>
              <a:t>odkvitnutí z kvetu narastie hrubý struk s dvomi až tromi semenami. Semeno </a:t>
            </a:r>
            <a:r>
              <a:rPr lang="sk-SK" dirty="0" smtClean="0"/>
              <a:t>je nepravidelného </a:t>
            </a:r>
            <a:r>
              <a:rPr lang="sk-SK" dirty="0"/>
              <a:t>tvaru. Má zaoblené hrany s výstupkom pripomínajúcim baraniu hlavu. Z </a:t>
            </a:r>
            <a:r>
              <a:rPr lang="sk-SK" dirty="0" smtClean="0"/>
              <a:t>tohto bol </a:t>
            </a:r>
            <a:r>
              <a:rPr lang="sk-SK" dirty="0"/>
              <a:t>odvodený aj jeho názov.</a:t>
            </a:r>
          </a:p>
          <a:p>
            <a:pPr marL="0" indent="0">
              <a:buNone/>
            </a:pPr>
            <a:r>
              <a:rPr lang="sk-SK" b="1" dirty="0" smtClean="0">
                <a:solidFill>
                  <a:srgbClr val="FF9900"/>
                </a:solidFill>
                <a:latin typeface="Times New Roman"/>
                <a:cs typeface="Times New Roman"/>
              </a:rPr>
              <a:t>►</a:t>
            </a:r>
            <a:r>
              <a:rPr lang="sk-SK" b="1" dirty="0"/>
              <a:t> Bôb obyčajný</a:t>
            </a:r>
            <a:r>
              <a:rPr lang="sk-SK" dirty="0"/>
              <a:t> (Faba vulgaris) </a:t>
            </a:r>
            <a:endParaRPr lang="sk-SK" dirty="0" smtClean="0"/>
          </a:p>
          <a:p>
            <a:pPr marL="0" indent="0" algn="just">
              <a:buNone/>
            </a:pPr>
            <a:r>
              <a:rPr lang="sk-SK" dirty="0" smtClean="0"/>
              <a:t>je </a:t>
            </a:r>
            <a:r>
              <a:rPr lang="sk-SK" dirty="0"/>
              <a:t>rastlinou z čeľade </a:t>
            </a:r>
            <a:r>
              <a:rPr lang="sk-SK" b="1" dirty="0"/>
              <a:t>bôbovitých</a:t>
            </a:r>
            <a:r>
              <a:rPr lang="sk-SK" dirty="0"/>
              <a:t> (lat. Fabaceae). V novej terminológii sa bôb obyčajný začal nazývať vika (lat. Vicia faba</a:t>
            </a:r>
            <a:r>
              <a:rPr lang="sk-SK" dirty="0" smtClean="0"/>
              <a:t>). </a:t>
            </a:r>
            <a:r>
              <a:rPr lang="sk-SK" dirty="0"/>
              <a:t>Bôb obyčajný je rastlinou pripomínajúcou fazuľu, jeho kvety sú bielej farby. Z kvetov sa vyvinú struky obsahujúce </a:t>
            </a:r>
            <a:r>
              <a:rPr lang="sk-SK" b="1" dirty="0"/>
              <a:t>biele plody - bôby.</a:t>
            </a:r>
            <a:r>
              <a:rPr lang="sk-SK" dirty="0"/>
              <a:t> Chuťovo sú bôby vynikajúce, majú jemnú múčnu konzistenciu. Bôbom sa najlepšie darí v skôr pohnojenej kyprej pôde.﻿</a:t>
            </a:r>
          </a:p>
        </p:txBody>
      </p:sp>
      <p:sp>
        <p:nvSpPr>
          <p:cNvPr id="3" name="Nadpis 2"/>
          <p:cNvSpPr>
            <a:spLocks noGrp="1"/>
          </p:cNvSpPr>
          <p:nvPr>
            <p:ph type="title"/>
          </p:nvPr>
        </p:nvSpPr>
        <p:spPr>
          <a:xfrm>
            <a:off x="251520" y="260648"/>
            <a:ext cx="8712968" cy="720080"/>
          </a:xfrm>
        </p:spPr>
        <p:txBody>
          <a:bodyPr>
            <a:normAutofit/>
          </a:bodyPr>
          <a:lstStyle/>
          <a:p>
            <a:pPr algn="ctr"/>
            <a:r>
              <a:rPr lang="sk-SK" sz="3600" b="1" dirty="0">
                <a:solidFill>
                  <a:srgbClr val="FF9900"/>
                </a:solidFill>
                <a:latin typeface="Bookman Old Style" panose="02050604050505020204" pitchFamily="18" charset="0"/>
              </a:rPr>
              <a:t>struková ZELENINA</a:t>
            </a:r>
            <a:endParaRPr lang="sk-SK" sz="3600" dirty="0"/>
          </a:p>
        </p:txBody>
      </p:sp>
    </p:spTree>
    <p:extLst>
      <p:ext uri="{BB962C8B-B14F-4D97-AF65-F5344CB8AC3E}">
        <p14:creationId xmlns:p14="http://schemas.microsoft.com/office/powerpoint/2010/main" val="73331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340768"/>
            <a:ext cx="8784976" cy="5184576"/>
          </a:xfrm>
        </p:spPr>
        <p:txBody>
          <a:bodyPr/>
          <a:lstStyle/>
          <a:p>
            <a:pPr marL="0" indent="0">
              <a:buNone/>
            </a:pPr>
            <a:r>
              <a:rPr lang="sk-SK" sz="2400" dirty="0" smtClean="0">
                <a:solidFill>
                  <a:srgbClr val="FF0000"/>
                </a:solidFill>
                <a:latin typeface="Times New Roman"/>
                <a:cs typeface="Times New Roman"/>
              </a:rPr>
              <a:t>►</a:t>
            </a:r>
            <a:r>
              <a:rPr lang="sk-SK" dirty="0" smtClean="0">
                <a:solidFill>
                  <a:srgbClr val="FF0000"/>
                </a:solidFill>
                <a:latin typeface="Times New Roman"/>
                <a:cs typeface="Times New Roman"/>
              </a:rPr>
              <a:t> </a:t>
            </a:r>
            <a:r>
              <a:rPr lang="sk-SK" sz="2400" b="1" i="0" dirty="0" smtClean="0">
                <a:solidFill>
                  <a:srgbClr val="C00000"/>
                </a:solidFill>
                <a:latin typeface="Times New Roman"/>
                <a:cs typeface="Times New Roman"/>
              </a:rPr>
              <a:t>vysoká biologická hodnota </a:t>
            </a:r>
            <a:r>
              <a:rPr lang="sk-SK" sz="2400" i="0" dirty="0" smtClean="0">
                <a:solidFill>
                  <a:srgbClr val="002060"/>
                </a:solidFill>
                <a:latin typeface="Times New Roman"/>
                <a:cs typeface="Times New Roman"/>
              </a:rPr>
              <a:t>(len v čerstvom alebo surovom stave)</a:t>
            </a:r>
          </a:p>
          <a:p>
            <a:pPr marL="0" indent="0">
              <a:buNone/>
            </a:pPr>
            <a:r>
              <a:rPr lang="sk-SK" sz="2400" i="0" dirty="0" smtClean="0">
                <a:solidFill>
                  <a:srgbClr val="C00000"/>
                </a:solidFill>
                <a:latin typeface="Times New Roman"/>
                <a:cs typeface="Times New Roman"/>
              </a:rPr>
              <a:t>        •veľký obsah vitamínov – A, B - komplex, C, D, E, K a pod.</a:t>
            </a:r>
          </a:p>
          <a:p>
            <a:pPr marL="0" indent="0">
              <a:buNone/>
            </a:pPr>
            <a:r>
              <a:rPr lang="sk-SK" sz="2400" b="1" i="0" dirty="0">
                <a:solidFill>
                  <a:srgbClr val="C00000"/>
                </a:solidFill>
                <a:latin typeface="Times New Roman"/>
                <a:cs typeface="Times New Roman"/>
              </a:rPr>
              <a:t> </a:t>
            </a:r>
            <a:r>
              <a:rPr lang="sk-SK" sz="2400" b="1" i="0" dirty="0" smtClean="0">
                <a:solidFill>
                  <a:srgbClr val="C00000"/>
                </a:solidFill>
                <a:latin typeface="Times New Roman"/>
                <a:cs typeface="Times New Roman"/>
              </a:rPr>
              <a:t>       •</a:t>
            </a:r>
            <a:r>
              <a:rPr lang="sk-SK" sz="2400" i="0" dirty="0" smtClean="0">
                <a:solidFill>
                  <a:srgbClr val="C00000"/>
                </a:solidFill>
                <a:latin typeface="Times New Roman"/>
                <a:cs typeface="Times New Roman"/>
              </a:rPr>
              <a:t>veľký obsah minerálov – draslík, fosfor, vápnik, horčík,   železo,</a:t>
            </a:r>
          </a:p>
          <a:p>
            <a:pPr marL="0" indent="0">
              <a:buNone/>
            </a:pPr>
            <a:r>
              <a:rPr lang="sk-SK" sz="2400" i="0" dirty="0">
                <a:solidFill>
                  <a:srgbClr val="C00000"/>
                </a:solidFill>
                <a:latin typeface="Times New Roman"/>
                <a:cs typeface="Times New Roman"/>
              </a:rPr>
              <a:t> </a:t>
            </a:r>
            <a:r>
              <a:rPr lang="sk-SK" sz="2400" i="0" dirty="0" smtClean="0">
                <a:solidFill>
                  <a:srgbClr val="C00000"/>
                </a:solidFill>
                <a:latin typeface="Times New Roman"/>
                <a:cs typeface="Times New Roman"/>
              </a:rPr>
              <a:t>         mangán , zinok  a pod.   </a:t>
            </a:r>
          </a:p>
          <a:p>
            <a:pPr marL="0" indent="0">
              <a:buNone/>
            </a:pPr>
            <a:r>
              <a:rPr lang="sk-SK" sz="2400" i="0" dirty="0" smtClean="0">
                <a:solidFill>
                  <a:srgbClr val="C00000"/>
                </a:solidFill>
                <a:latin typeface="Times New Roman"/>
                <a:cs typeface="Times New Roman"/>
              </a:rPr>
              <a:t>        •veľký obsah silíc – majú schopnosť ničiť baktérie</a:t>
            </a:r>
          </a:p>
          <a:p>
            <a:pPr marL="0" indent="0">
              <a:buNone/>
            </a:pPr>
            <a:r>
              <a:rPr lang="sk-SK" sz="2400" i="0" dirty="0">
                <a:solidFill>
                  <a:srgbClr val="C00000"/>
                </a:solidFill>
                <a:latin typeface="Times New Roman"/>
                <a:cs typeface="Times New Roman"/>
              </a:rPr>
              <a:t> </a:t>
            </a:r>
            <a:r>
              <a:rPr lang="sk-SK" sz="2400" i="0" dirty="0" smtClean="0">
                <a:solidFill>
                  <a:srgbClr val="C00000"/>
                </a:solidFill>
                <a:latin typeface="Times New Roman"/>
                <a:cs typeface="Times New Roman"/>
              </a:rPr>
              <a:t>       •značný obsah enzýmov, farbív, kyselín, trieslovín a pod.</a:t>
            </a:r>
          </a:p>
          <a:p>
            <a:pPr marL="0" indent="0">
              <a:buNone/>
            </a:pPr>
            <a:r>
              <a:rPr lang="sk-SK" sz="2400" i="0" dirty="0">
                <a:solidFill>
                  <a:srgbClr val="C00000"/>
                </a:solidFill>
                <a:latin typeface="Times New Roman"/>
                <a:cs typeface="Times New Roman"/>
              </a:rPr>
              <a:t> </a:t>
            </a:r>
            <a:r>
              <a:rPr lang="sk-SK" sz="2400" i="0" dirty="0" smtClean="0">
                <a:solidFill>
                  <a:srgbClr val="C00000"/>
                </a:solidFill>
                <a:latin typeface="Times New Roman"/>
                <a:cs typeface="Times New Roman"/>
              </a:rPr>
              <a:t>       •obsah bielkovín, sacharidov - škrob, vláknina, cukor.</a:t>
            </a:r>
          </a:p>
          <a:p>
            <a:pPr marL="0" indent="0">
              <a:buNone/>
            </a:pPr>
            <a:r>
              <a:rPr lang="sk-SK" sz="2400" dirty="0" smtClean="0">
                <a:solidFill>
                  <a:srgbClr val="FF0000"/>
                </a:solidFill>
                <a:latin typeface="Times New Roman"/>
                <a:cs typeface="Times New Roman"/>
              </a:rPr>
              <a:t>► </a:t>
            </a:r>
            <a:r>
              <a:rPr lang="sk-SK" sz="2400" b="1" i="0" dirty="0" smtClean="0">
                <a:solidFill>
                  <a:srgbClr val="A50021"/>
                </a:solidFill>
                <a:latin typeface="Times New Roman"/>
                <a:cs typeface="Times New Roman"/>
              </a:rPr>
              <a:t>nízka </a:t>
            </a:r>
            <a:r>
              <a:rPr lang="sk-SK" sz="2400" b="1" i="0" dirty="0">
                <a:solidFill>
                  <a:srgbClr val="A50021"/>
                </a:solidFill>
                <a:latin typeface="Times New Roman"/>
                <a:cs typeface="Times New Roman"/>
              </a:rPr>
              <a:t>energetická </a:t>
            </a:r>
            <a:r>
              <a:rPr lang="sk-SK" sz="2400" b="1" i="0" dirty="0" smtClean="0">
                <a:solidFill>
                  <a:srgbClr val="A50021"/>
                </a:solidFill>
                <a:latin typeface="Times New Roman"/>
                <a:cs typeface="Times New Roman"/>
              </a:rPr>
              <a:t>hodnota</a:t>
            </a:r>
          </a:p>
          <a:p>
            <a:pPr marL="0" indent="0">
              <a:buNone/>
            </a:pPr>
            <a:r>
              <a:rPr lang="sk-SK" sz="2400" b="1" i="0" dirty="0">
                <a:solidFill>
                  <a:srgbClr val="A50021"/>
                </a:solidFill>
                <a:latin typeface="Times New Roman"/>
                <a:cs typeface="Times New Roman"/>
              </a:rPr>
              <a:t> </a:t>
            </a:r>
            <a:r>
              <a:rPr lang="sk-SK" sz="2400" b="1" i="0" dirty="0" smtClean="0">
                <a:solidFill>
                  <a:srgbClr val="A50021"/>
                </a:solidFill>
                <a:latin typeface="Times New Roman"/>
                <a:cs typeface="Times New Roman"/>
              </a:rPr>
              <a:t>    </a:t>
            </a:r>
            <a:r>
              <a:rPr lang="sk-SK" sz="2400" i="0" dirty="0" smtClean="0">
                <a:solidFill>
                  <a:srgbClr val="A50021"/>
                </a:solidFill>
                <a:latin typeface="Times New Roman"/>
                <a:cs typeface="Times New Roman"/>
              </a:rPr>
              <a:t>obsah vody 75 -95 %,</a:t>
            </a:r>
          </a:p>
          <a:p>
            <a:pPr marL="0" indent="0">
              <a:buNone/>
            </a:pPr>
            <a:r>
              <a:rPr lang="sk-SK" sz="2400" i="0" dirty="0">
                <a:solidFill>
                  <a:srgbClr val="A50021"/>
                </a:solidFill>
                <a:latin typeface="Times New Roman"/>
                <a:cs typeface="Times New Roman"/>
              </a:rPr>
              <a:t> </a:t>
            </a:r>
            <a:r>
              <a:rPr lang="sk-SK" sz="2400" i="0" dirty="0" smtClean="0">
                <a:solidFill>
                  <a:srgbClr val="A50021"/>
                </a:solidFill>
                <a:latin typeface="Times New Roman"/>
                <a:cs typeface="Times New Roman"/>
              </a:rPr>
              <a:t>    veľmi malý </a:t>
            </a:r>
            <a:r>
              <a:rPr lang="sk-SK" sz="2400" i="0" dirty="0">
                <a:solidFill>
                  <a:srgbClr val="A50021"/>
                </a:solidFill>
                <a:latin typeface="Times New Roman"/>
                <a:cs typeface="Times New Roman"/>
              </a:rPr>
              <a:t>alebo žiadny</a:t>
            </a:r>
            <a:r>
              <a:rPr lang="sk-SK" sz="2400" i="0" dirty="0" smtClean="0">
                <a:solidFill>
                  <a:srgbClr val="A50021"/>
                </a:solidFill>
                <a:latin typeface="Times New Roman"/>
                <a:cs typeface="Times New Roman"/>
              </a:rPr>
              <a:t> obsah tukov.</a:t>
            </a:r>
            <a:endParaRPr lang="sk-SK" sz="2400" i="0" dirty="0">
              <a:solidFill>
                <a:srgbClr val="A50021"/>
              </a:solidFill>
              <a:latin typeface="Times New Roman"/>
              <a:cs typeface="Times New Roman"/>
            </a:endParaRPr>
          </a:p>
        </p:txBody>
      </p:sp>
      <p:sp>
        <p:nvSpPr>
          <p:cNvPr id="3" name="Nadpis 2"/>
          <p:cNvSpPr>
            <a:spLocks noGrp="1"/>
          </p:cNvSpPr>
          <p:nvPr>
            <p:ph type="title"/>
          </p:nvPr>
        </p:nvSpPr>
        <p:spPr>
          <a:xfrm>
            <a:off x="827584" y="260648"/>
            <a:ext cx="7992888" cy="792088"/>
          </a:xfrm>
        </p:spPr>
        <p:txBody>
          <a:bodyPr>
            <a:normAutofit/>
          </a:bodyPr>
          <a:lstStyle/>
          <a:p>
            <a:pPr algn="ctr"/>
            <a:r>
              <a:rPr lang="sk-SK" sz="4000" b="1" dirty="0" smtClean="0">
                <a:solidFill>
                  <a:srgbClr val="C00000"/>
                </a:solidFill>
                <a:latin typeface="Bookman Old Style" panose="02050604050505020204" pitchFamily="18" charset="0"/>
              </a:rPr>
              <a:t>VÝZNAM ZELENINY</a:t>
            </a:r>
            <a:endParaRPr lang="sk-SK" sz="40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43756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640960" cy="5542384"/>
          </a:xfrm>
        </p:spPr>
        <p:txBody>
          <a:bodyPr>
            <a:normAutofit lnSpcReduction="10000"/>
          </a:bodyPr>
          <a:lstStyle/>
          <a:p>
            <a:pPr marL="0" indent="0">
              <a:buNone/>
            </a:pPr>
            <a:r>
              <a:rPr lang="sk-SK" b="1" dirty="0" smtClean="0">
                <a:solidFill>
                  <a:srgbClr val="002060"/>
                </a:solidFill>
                <a:latin typeface="Times New Roman"/>
                <a:cs typeface="Times New Roman"/>
              </a:rPr>
              <a:t>►</a:t>
            </a:r>
            <a:r>
              <a:rPr lang="sk-SK" b="1" dirty="0"/>
              <a:t> Kôpor voňavý </a:t>
            </a:r>
            <a:r>
              <a:rPr lang="sk-SK" dirty="0" smtClean="0"/>
              <a:t>(Anethum </a:t>
            </a:r>
            <a:r>
              <a:rPr lang="sk-SK" dirty="0"/>
              <a:t>graveollens</a:t>
            </a:r>
            <a:r>
              <a:rPr lang="sk-SK" dirty="0" smtClean="0"/>
              <a:t>)</a:t>
            </a:r>
          </a:p>
          <a:p>
            <a:pPr marL="0" indent="0" algn="just">
              <a:buNone/>
            </a:pPr>
            <a:r>
              <a:rPr lang="sk-SK" dirty="0"/>
              <a:t>Kôpor na prvý pohľad vyzerá ako burina, ale práve naopak, je to voňavá a zdravá rastlina, ktorá sa používa ako korenie a aj ako liečivá bylinka. Kôpor dorastá do výšky 50 – 110 cm. Je to nenáročná bylina, ktorá nepotrebuje skoro žiadnu extra starostlivosť. Kôpor obsahuje množstvo účinných látok (živín, vitamínov, minerálov), ktoré pozitívne ovplyvňujú celkové zdravie</a:t>
            </a:r>
            <a:r>
              <a:rPr lang="sk-SK" dirty="0" smtClean="0"/>
              <a:t>.</a:t>
            </a:r>
          </a:p>
          <a:p>
            <a:pPr marL="0" indent="0">
              <a:buNone/>
            </a:pPr>
            <a:r>
              <a:rPr lang="sk-SK" b="1" dirty="0" smtClean="0">
                <a:solidFill>
                  <a:srgbClr val="002060"/>
                </a:solidFill>
                <a:latin typeface="Times New Roman"/>
                <a:cs typeface="Times New Roman"/>
              </a:rPr>
              <a:t>►</a:t>
            </a:r>
            <a:r>
              <a:rPr lang="sk-SK" b="1" dirty="0"/>
              <a:t> </a:t>
            </a:r>
            <a:r>
              <a:rPr lang="sk-SK" b="1" dirty="0" smtClean="0"/>
              <a:t>Koriander</a:t>
            </a:r>
            <a:r>
              <a:rPr lang="sk-SK" dirty="0"/>
              <a:t> </a:t>
            </a:r>
            <a:r>
              <a:rPr lang="sk-SK" dirty="0" smtClean="0"/>
              <a:t> (Coriandrum sativum)</a:t>
            </a:r>
          </a:p>
          <a:p>
            <a:pPr marL="0" indent="0" algn="just">
              <a:buNone/>
            </a:pPr>
            <a:r>
              <a:rPr lang="sk-SK" dirty="0" smtClean="0"/>
              <a:t>Liečivá </a:t>
            </a:r>
            <a:r>
              <a:rPr lang="sk-SK" dirty="0"/>
              <a:t>bylina s celým radom výhod a spôsobov využitia. Väčšina z nás si ani neuvedomuje, že koriander je malá „škatuľka“ veľkých zdravotných prínosov, ktorá môže rásť priamo na dvore. Koriander totiž obsahuje 11 zložiek silíc (esenciálnych olejov), 6 druhov kyselín vrátane askorbovej – teda vitamínu C a kopu ďalších minerálov a vitamínov s významnými zdravotnými účinkami</a:t>
            </a:r>
            <a:r>
              <a:rPr lang="sk-SK" dirty="0" smtClean="0"/>
              <a:t>.</a:t>
            </a:r>
          </a:p>
          <a:p>
            <a:pPr marL="0" indent="0">
              <a:buNone/>
            </a:pPr>
            <a:r>
              <a:rPr lang="sk-SK" b="1" dirty="0" smtClean="0">
                <a:solidFill>
                  <a:srgbClr val="002060"/>
                </a:solidFill>
                <a:latin typeface="Times New Roman"/>
                <a:cs typeface="Times New Roman"/>
              </a:rPr>
              <a:t>►</a:t>
            </a:r>
            <a:r>
              <a:rPr lang="sk-SK" b="1" dirty="0"/>
              <a:t> Bazalka </a:t>
            </a:r>
            <a:r>
              <a:rPr lang="sk-SK" b="1" dirty="0" smtClean="0"/>
              <a:t>pravá  </a:t>
            </a:r>
            <a:r>
              <a:rPr lang="sk-SK" dirty="0" smtClean="0"/>
              <a:t>(Ocimum basilicum)</a:t>
            </a:r>
            <a:endParaRPr lang="sk-SK" dirty="0"/>
          </a:p>
          <a:p>
            <a:pPr marL="0" indent="0" algn="just">
              <a:buNone/>
            </a:pPr>
            <a:r>
              <a:rPr lang="sk-SK" dirty="0"/>
              <a:t>Jednoročná, priamo rozkonárená bylina dorastajúca do výšky 20-60 cm. Kvitne bielymi až červenkastými kvetmi od júna do augusta. Vyžaduje hlboké, veľmi výživné a priepustné pôdy s dostatkom vlahy. Pestujeme ju na slnečnom a teplom stanovišti chránenom pred vetrom. Bazalka je veľmi vhodná na pestovanie v interiéri. Existuje mnoho kultivarov. Najbežnejšie sa u nás pestuje bazalka s veľkými zelenými listami ako "Dark green", ďalej malolistá "Compakt" alebo kultivar s purpurovými listami ako napríklad "Purple opal".</a:t>
            </a:r>
            <a:endParaRPr lang="sk-SK" dirty="0">
              <a:solidFill>
                <a:srgbClr val="002060"/>
              </a:solidFill>
            </a:endParaRPr>
          </a:p>
        </p:txBody>
      </p:sp>
      <p:sp>
        <p:nvSpPr>
          <p:cNvPr id="3" name="Nadpis 2"/>
          <p:cNvSpPr>
            <a:spLocks noGrp="1"/>
          </p:cNvSpPr>
          <p:nvPr>
            <p:ph type="title"/>
          </p:nvPr>
        </p:nvSpPr>
        <p:spPr>
          <a:xfrm>
            <a:off x="251520" y="188640"/>
            <a:ext cx="8640960" cy="648072"/>
          </a:xfrm>
        </p:spPr>
        <p:txBody>
          <a:bodyPr>
            <a:normAutofit/>
          </a:bodyPr>
          <a:lstStyle/>
          <a:p>
            <a:pPr algn="ctr"/>
            <a:r>
              <a:rPr lang="sk-SK" sz="3600" b="1" dirty="0" smtClean="0">
                <a:solidFill>
                  <a:srgbClr val="002060"/>
                </a:solidFill>
                <a:latin typeface="Bookman Old Style" panose="02050604050505020204" pitchFamily="18" charset="0"/>
              </a:rPr>
              <a:t>Koreninová </a:t>
            </a:r>
            <a:r>
              <a:rPr lang="sk-SK" sz="3600" b="1" dirty="0">
                <a:solidFill>
                  <a:srgbClr val="002060"/>
                </a:solidFill>
                <a:latin typeface="Bookman Old Style" panose="02050604050505020204" pitchFamily="18" charset="0"/>
              </a:rPr>
              <a:t>ZELENINA</a:t>
            </a:r>
            <a:endParaRPr lang="sk-SK" sz="3600" dirty="0">
              <a:solidFill>
                <a:srgbClr val="002060"/>
              </a:solidFill>
            </a:endParaRPr>
          </a:p>
        </p:txBody>
      </p:sp>
    </p:spTree>
    <p:extLst>
      <p:ext uri="{BB962C8B-B14F-4D97-AF65-F5344CB8AC3E}">
        <p14:creationId xmlns:p14="http://schemas.microsoft.com/office/powerpoint/2010/main" val="1970209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980728"/>
            <a:ext cx="8640960" cy="5614392"/>
          </a:xfrm>
        </p:spPr>
        <p:txBody>
          <a:bodyPr>
            <a:normAutofit lnSpcReduction="10000"/>
          </a:bodyPr>
          <a:lstStyle/>
          <a:p>
            <a:pPr marL="0" indent="0">
              <a:buNone/>
            </a:pPr>
            <a:r>
              <a:rPr lang="sk-SK" b="1" dirty="0" smtClean="0">
                <a:solidFill>
                  <a:srgbClr val="002060"/>
                </a:solidFill>
                <a:latin typeface="Times New Roman"/>
                <a:cs typeface="Times New Roman"/>
              </a:rPr>
              <a:t>►</a:t>
            </a:r>
            <a:r>
              <a:rPr lang="sk-SK" b="1" dirty="0"/>
              <a:t> Ligurček </a:t>
            </a:r>
            <a:r>
              <a:rPr lang="sk-SK" b="1" dirty="0" smtClean="0"/>
              <a:t>lekársky  </a:t>
            </a:r>
            <a:r>
              <a:rPr lang="sk-SK" dirty="0" smtClean="0"/>
              <a:t>(Levisticum officinale)</a:t>
            </a:r>
            <a:endParaRPr lang="sk-SK" dirty="0"/>
          </a:p>
          <a:p>
            <a:pPr marL="0" indent="0" algn="just">
              <a:buNone/>
            </a:pPr>
            <a:r>
              <a:rPr lang="sk-SK" dirty="0"/>
              <a:t>Ligurček lekársky je trvácna, v druhom až treťom roku mohutná, až dvojmetrová rastlina. Všetky časti ligurčeka majú typickú, spočiatku sladkú, neskôr horko aromatickú maggi (vegeta) vôňu i chuť. Ligurček má vzhľad mohutne vyrasteného zeleru. Kvitne bledožltými kvetmi od júna až do augusta. Vyhovuje mu mierne vlhká, stredne ťažká pôda s dobre preležaným kompostom. Obľubuje tienisté prostredie a vlhké podnebie.</a:t>
            </a:r>
            <a:endParaRPr lang="sk-SK" b="1" dirty="0" smtClean="0">
              <a:solidFill>
                <a:srgbClr val="002060"/>
              </a:solidFill>
              <a:latin typeface="Times New Roman"/>
              <a:cs typeface="Times New Roman"/>
            </a:endParaRPr>
          </a:p>
          <a:p>
            <a:pPr marL="0" indent="0">
              <a:buNone/>
            </a:pPr>
            <a:r>
              <a:rPr lang="sk-SK" b="1" dirty="0" smtClean="0">
                <a:solidFill>
                  <a:srgbClr val="002060"/>
                </a:solidFill>
                <a:latin typeface="Times New Roman"/>
                <a:cs typeface="Times New Roman"/>
              </a:rPr>
              <a:t>►</a:t>
            </a:r>
            <a:r>
              <a:rPr lang="sk-SK" b="1" dirty="0"/>
              <a:t> Majorán </a:t>
            </a:r>
            <a:r>
              <a:rPr lang="sk-SK" b="1" dirty="0" smtClean="0"/>
              <a:t>záhradný  </a:t>
            </a:r>
            <a:r>
              <a:rPr lang="sk-SK" dirty="0" smtClean="0"/>
              <a:t>(Majorana hortensis)</a:t>
            </a:r>
            <a:endParaRPr lang="sk-SK" dirty="0"/>
          </a:p>
          <a:p>
            <a:pPr marL="0" indent="0" algn="just">
              <a:buNone/>
            </a:pPr>
            <a:r>
              <a:rPr lang="sk-SK" dirty="0"/>
              <a:t>Majorán záhradný je jednoročná, v oblastiach Stredozemného mora aj trváca, plstnatá, veľmi aromatická rastlina dorastajúca do výšky 20-40 cm. Biele, alebo zriedkavo i ružové súkvetie sa skladá z 8-12 kvietkov, ktoré sa nachádzajú na konci vetvičky. Kvitne v júli až auguste. Zbierame mladé lístky. Je náročný na slnko a teplo, polohu chránenú pred severnými vetrami a na výživnú ľahšiu, piesočnato hlinitú pôdu s dostatkom vápna. </a:t>
            </a:r>
            <a:endParaRPr lang="sk-SK" b="1" dirty="0" smtClean="0">
              <a:solidFill>
                <a:srgbClr val="002060"/>
              </a:solidFill>
              <a:latin typeface="Times New Roman"/>
              <a:cs typeface="Times New Roman"/>
            </a:endParaRPr>
          </a:p>
          <a:p>
            <a:pPr marL="0" indent="0">
              <a:buNone/>
            </a:pPr>
            <a:r>
              <a:rPr lang="sk-SK" b="1" dirty="0" smtClean="0">
                <a:solidFill>
                  <a:srgbClr val="002060"/>
                </a:solidFill>
                <a:latin typeface="Times New Roman"/>
                <a:cs typeface="Times New Roman"/>
              </a:rPr>
              <a:t>►</a:t>
            </a:r>
            <a:r>
              <a:rPr lang="sk-SK" b="1" dirty="0"/>
              <a:t> Mäta </a:t>
            </a:r>
            <a:r>
              <a:rPr lang="sk-SK" b="1" dirty="0" smtClean="0"/>
              <a:t>pieporná </a:t>
            </a:r>
            <a:r>
              <a:rPr lang="sk-SK" dirty="0" smtClean="0"/>
              <a:t>(Mentha piperita)</a:t>
            </a:r>
            <a:endParaRPr lang="sk-SK" dirty="0"/>
          </a:p>
          <a:p>
            <a:pPr marL="0" indent="0" algn="just">
              <a:buNone/>
            </a:pPr>
            <a:r>
              <a:rPr lang="sk-SK" dirty="0"/>
              <a:t>Mäta pieporná je trvácna 30-100 cm vysoká rastlina s ochlpenou stonkou tmavozelenej až fialovohnedej farby. Kvitne svetlofialovými klasmi v júni až septembri. Podzemná časť pozostáva z viacerých, 5-30 cm dlhých bielych podzemkov, ktoré tesne pod povrchom vytvárajú početné bočné výbežky. Rozmliaždená dužina vonia výrazne mentolom, je chladivá a má korenistú chuť. Obľubuje teplé, vlhkejšie a mierne zatienené stanovište. Pôdu musí mať priepustnú, vápennú, bohatú na výživné látky a humus. Pre svoj expanzívny rast ju odporúčame pestovať v nádobách. Zbierame listy a vňať pred kvitnutím</a:t>
            </a:r>
            <a:r>
              <a:rPr lang="sk-SK" dirty="0" smtClean="0"/>
              <a:t>.</a:t>
            </a:r>
            <a:endParaRPr lang="sk-SK" b="1" dirty="0" smtClean="0">
              <a:solidFill>
                <a:srgbClr val="002060"/>
              </a:solidFill>
              <a:latin typeface="Times New Roman"/>
              <a:cs typeface="Times New Roman"/>
            </a:endParaRPr>
          </a:p>
        </p:txBody>
      </p:sp>
      <p:sp>
        <p:nvSpPr>
          <p:cNvPr id="3" name="Nadpis 2"/>
          <p:cNvSpPr>
            <a:spLocks noGrp="1"/>
          </p:cNvSpPr>
          <p:nvPr>
            <p:ph type="title"/>
          </p:nvPr>
        </p:nvSpPr>
        <p:spPr>
          <a:xfrm>
            <a:off x="251520" y="188640"/>
            <a:ext cx="8640960" cy="576064"/>
          </a:xfrm>
        </p:spPr>
        <p:txBody>
          <a:bodyPr>
            <a:noAutofit/>
          </a:bodyPr>
          <a:lstStyle/>
          <a:p>
            <a:pPr algn="ctr"/>
            <a:r>
              <a:rPr lang="sk-SK" sz="3600" b="1" dirty="0">
                <a:solidFill>
                  <a:srgbClr val="002060"/>
                </a:solidFill>
                <a:latin typeface="Bookman Old Style" panose="02050604050505020204" pitchFamily="18" charset="0"/>
              </a:rPr>
              <a:t>Koreninová ZELENINA</a:t>
            </a:r>
            <a:endParaRPr lang="sk-SK" sz="3600" dirty="0"/>
          </a:p>
        </p:txBody>
      </p:sp>
    </p:spTree>
    <p:extLst>
      <p:ext uri="{BB962C8B-B14F-4D97-AF65-F5344CB8AC3E}">
        <p14:creationId xmlns:p14="http://schemas.microsoft.com/office/powerpoint/2010/main" val="1179168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640960" cy="5542384"/>
          </a:xfrm>
        </p:spPr>
        <p:txBody>
          <a:bodyPr>
            <a:normAutofit fontScale="92500"/>
          </a:bodyPr>
          <a:lstStyle/>
          <a:p>
            <a:pPr marL="0" indent="0">
              <a:buNone/>
            </a:pPr>
            <a:r>
              <a:rPr lang="sk-SK" b="1" dirty="0" smtClean="0">
                <a:solidFill>
                  <a:srgbClr val="002060"/>
                </a:solidFill>
                <a:latin typeface="Times New Roman"/>
                <a:cs typeface="Times New Roman"/>
              </a:rPr>
              <a:t>► </a:t>
            </a:r>
            <a:r>
              <a:rPr lang="sk-SK" b="1" dirty="0" smtClean="0"/>
              <a:t>Medovka lekárska  </a:t>
            </a:r>
            <a:r>
              <a:rPr lang="sk-SK" dirty="0" smtClean="0"/>
              <a:t>(Melissa officinalis)</a:t>
            </a:r>
            <a:endParaRPr lang="sk-SK" dirty="0"/>
          </a:p>
          <a:p>
            <a:pPr marL="0" indent="0" algn="just">
              <a:buNone/>
            </a:pPr>
            <a:r>
              <a:rPr lang="sk-SK" dirty="0"/>
              <a:t>Trvácna, bohato rozkonárená, jemne ochlpená rastlina, nápadne citrónovo voňavá, vysoká 30-90 cm. Kvitne v júni až auguste drobnými bielymi kvetmi. Obľubuje slnečné stanovište alebo polotieň chránené pred studeným severným vetrom. Pôdu obľubuje kyprú, piesočnato-hlinitú, bohatú na živiny. Ak si ju chceme vysádzať do nádob, treba vedieť že jej korene rastú až do hĺbky 20-30 cm, preto treba zvoliť správnu nádobu. </a:t>
            </a:r>
          </a:p>
          <a:p>
            <a:pPr marL="0" indent="0">
              <a:buNone/>
            </a:pPr>
            <a:r>
              <a:rPr lang="sk-SK" b="1" dirty="0" smtClean="0">
                <a:solidFill>
                  <a:srgbClr val="002060"/>
                </a:solidFill>
                <a:latin typeface="Times New Roman"/>
                <a:cs typeface="Times New Roman"/>
              </a:rPr>
              <a:t>► </a:t>
            </a:r>
            <a:r>
              <a:rPr lang="sk-SK" b="1" dirty="0" smtClean="0"/>
              <a:t>Pamajorán obyčajný  </a:t>
            </a:r>
            <a:r>
              <a:rPr lang="sk-SK" dirty="0" smtClean="0"/>
              <a:t>(Origanum vulgare)</a:t>
            </a:r>
            <a:endParaRPr lang="sk-SK" dirty="0"/>
          </a:p>
          <a:p>
            <a:pPr marL="0" indent="0" algn="just">
              <a:buNone/>
            </a:pPr>
            <a:r>
              <a:rPr lang="sk-SK" dirty="0"/>
              <a:t>Trvácna, korenisto aromatická bylina vysoká 30-70 cm. Kvitne v júli až októbri špinavočervenými až ružovofialovými kvetmi. Obľubuje slnečné a teplé prostredie. Vyhovujú mu suchšie, </a:t>
            </a:r>
            <a:r>
              <a:rPr lang="sk-SK" dirty="0" smtClean="0"/>
              <a:t>piesočnato </a:t>
            </a:r>
            <a:r>
              <a:rPr lang="sk-SK" dirty="0"/>
              <a:t>hlinité pôdy s dostatkom vápna a živín. </a:t>
            </a:r>
            <a:r>
              <a:rPr lang="sk-SK" dirty="0" smtClean="0"/>
              <a:t>Ako korenie </a:t>
            </a:r>
            <a:r>
              <a:rPr lang="sk-SK" dirty="0"/>
              <a:t>používame čerstvý alebo sušený list. V čase asi 14 dní pred úplným rozkvitnutím obsahuje pamajorán najviac liečivých látok. </a:t>
            </a:r>
          </a:p>
          <a:p>
            <a:pPr marL="0" indent="0">
              <a:buNone/>
            </a:pPr>
            <a:r>
              <a:rPr lang="sk-SK" b="1" dirty="0" smtClean="0">
                <a:solidFill>
                  <a:srgbClr val="002060"/>
                </a:solidFill>
                <a:latin typeface="Times New Roman"/>
                <a:cs typeface="Times New Roman"/>
              </a:rPr>
              <a:t>► </a:t>
            </a:r>
            <a:r>
              <a:rPr lang="sk-SK" b="1" dirty="0" smtClean="0"/>
              <a:t>Rozmarín lekársky </a:t>
            </a:r>
            <a:r>
              <a:rPr lang="sk-SK" dirty="0" smtClean="0"/>
              <a:t>(Rosmarinus officinalis)</a:t>
            </a:r>
            <a:endParaRPr lang="sk-SK" dirty="0"/>
          </a:p>
          <a:p>
            <a:pPr marL="0" indent="0" algn="just">
              <a:buNone/>
            </a:pPr>
            <a:r>
              <a:rPr lang="sk-SK" dirty="0"/>
              <a:t>Trváci, vždy zelený, voňavý, husto rozkonárený poloker, vysoký 10-150 cm. Kvitne v apríli až júli modrofialovými, ojedinele bielymi kvetmi. Celá rastlina má príjemnú gáfrovito korenistú vôňu a horkú chuť. Vyžaduje priepustnú, piesočnato hlinitú pôdu s dostatkom vápna. Darí sa mu na slnečnom stanovišti, alebo v polotieni, chránení pred chladným vetrom. </a:t>
            </a:r>
            <a:r>
              <a:rPr lang="sk-SK" dirty="0" smtClean="0"/>
              <a:t>Pri </a:t>
            </a:r>
            <a:r>
              <a:rPr lang="sk-SK" dirty="0"/>
              <a:t>pestovaní v interiéri dávame pozor na prievan. Rozmarín ho neznáša. V minulosti sa pestoval na dedinách takmer v každom dome. </a:t>
            </a:r>
            <a:r>
              <a:rPr lang="sk-SK" dirty="0" smtClean="0"/>
              <a:t>Bol </a:t>
            </a:r>
            <a:r>
              <a:rPr lang="sk-SK" dirty="0"/>
              <a:t>považovaný za kvet lásky a vernosti. Pri grilovaní ho môžeme pridávať do ohňa. Svojou vôňou vytvára príjemnú atmosféru. Tvorí súčasť vonných zmesí. </a:t>
            </a:r>
          </a:p>
        </p:txBody>
      </p:sp>
      <p:sp>
        <p:nvSpPr>
          <p:cNvPr id="3" name="Nadpis 2"/>
          <p:cNvSpPr>
            <a:spLocks noGrp="1"/>
          </p:cNvSpPr>
          <p:nvPr>
            <p:ph type="title"/>
          </p:nvPr>
        </p:nvSpPr>
        <p:spPr>
          <a:xfrm>
            <a:off x="251520" y="260648"/>
            <a:ext cx="8640960" cy="648072"/>
          </a:xfrm>
        </p:spPr>
        <p:txBody>
          <a:bodyPr>
            <a:normAutofit/>
          </a:bodyPr>
          <a:lstStyle/>
          <a:p>
            <a:pPr algn="ctr"/>
            <a:r>
              <a:rPr lang="sk-SK" sz="3600" b="1" dirty="0">
                <a:solidFill>
                  <a:srgbClr val="002060"/>
                </a:solidFill>
                <a:latin typeface="Bookman Old Style" panose="02050604050505020204" pitchFamily="18" charset="0"/>
              </a:rPr>
              <a:t>Koreninová ZELENINA</a:t>
            </a:r>
            <a:endParaRPr lang="sk-SK" sz="3600" dirty="0"/>
          </a:p>
        </p:txBody>
      </p:sp>
    </p:spTree>
    <p:extLst>
      <p:ext uri="{BB962C8B-B14F-4D97-AF65-F5344CB8AC3E}">
        <p14:creationId xmlns:p14="http://schemas.microsoft.com/office/powerpoint/2010/main" val="371009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124744"/>
            <a:ext cx="8712968" cy="5542384"/>
          </a:xfrm>
        </p:spPr>
        <p:txBody>
          <a:bodyPr/>
          <a:lstStyle/>
          <a:p>
            <a:pPr marL="0" indent="0">
              <a:buNone/>
            </a:pPr>
            <a:r>
              <a:rPr lang="sk-SK" b="1" dirty="0" smtClean="0">
                <a:solidFill>
                  <a:srgbClr val="002060"/>
                </a:solidFill>
                <a:latin typeface="Times New Roman"/>
                <a:cs typeface="Times New Roman"/>
              </a:rPr>
              <a:t>► </a:t>
            </a:r>
            <a:r>
              <a:rPr lang="sk-SK" b="1" dirty="0" smtClean="0"/>
              <a:t>Šalvia lekárska  </a:t>
            </a:r>
            <a:r>
              <a:rPr lang="sk-SK" dirty="0" smtClean="0"/>
              <a:t>(Salvia officinalis)</a:t>
            </a:r>
            <a:endParaRPr lang="sk-SK" dirty="0"/>
          </a:p>
          <a:p>
            <a:pPr marL="0" indent="0" algn="just">
              <a:buNone/>
            </a:pPr>
            <a:r>
              <a:rPr lang="sk-SK" dirty="0"/>
              <a:t>Šalvia lekárska je 20 až 70 cm vysoký, krátko rozkonárený, trváci, silno aromatický poloker s plstnatými šedo zelenými listami. Obľubuje slnečné stanovište, suché, dobre priepustné a vápnité pôdy s dostatkom živín. Kvitne v júni až júli prevažne fialovými, ale aj bielymi a ružovkastými kvetmi. Rastliny často striháme, aby si udržali hustý kríčkovitý rast. Zbierame listy a mladú vňať tesne pred kvitnutím, za suchého počasia, najlepšie dopoludnia. </a:t>
            </a:r>
          </a:p>
          <a:p>
            <a:pPr marL="0" indent="0">
              <a:buNone/>
            </a:pPr>
            <a:r>
              <a:rPr lang="sk-SK" b="1" dirty="0" smtClean="0">
                <a:solidFill>
                  <a:srgbClr val="002060"/>
                </a:solidFill>
                <a:latin typeface="Times New Roman"/>
                <a:cs typeface="Times New Roman"/>
              </a:rPr>
              <a:t>► </a:t>
            </a:r>
            <a:r>
              <a:rPr lang="sk-SK" b="1" dirty="0" smtClean="0"/>
              <a:t>Tymián </a:t>
            </a:r>
            <a:r>
              <a:rPr lang="sk-SK" dirty="0" smtClean="0"/>
              <a:t>(Thymus vulgaris)</a:t>
            </a:r>
            <a:endParaRPr lang="sk-SK" dirty="0"/>
          </a:p>
          <a:p>
            <a:pPr marL="0" indent="0" algn="just">
              <a:buNone/>
            </a:pPr>
            <a:r>
              <a:rPr lang="sk-SK" dirty="0"/>
              <a:t>Trvácny, malý rozkonárený poloker vysoký 5-40 cm. Kvitne od mája až do septembra. Darí sa mu na kyprých, piesočnatých, kamenistých i hlinených pôdach dostatočne zásobenými humusom a vápnom. Vo veľmi výživnej pôde stráca svoju korenistú chuť. Vyhovuje mu slnečné stanovište. Je vhodný na vytváranie nízkych živých plotov. Poznáme mnoho druhov tymiánu, ako napríklad vo </a:t>
            </a:r>
            <a:r>
              <a:rPr lang="sk-SK" dirty="0" smtClean="0"/>
              <a:t>voľnej </a:t>
            </a:r>
            <a:r>
              <a:rPr lang="sk-SK" dirty="0"/>
              <a:t>prírode rastúci tymián dúškový, (materina dúška) "Thymus serpyllum", ktorý má zo všetkých druhov najúčinnejšie liečivé vlastnosti.</a:t>
            </a:r>
          </a:p>
          <a:p>
            <a:pPr marL="0" indent="0">
              <a:buNone/>
            </a:pPr>
            <a:endParaRPr lang="sk-SK" dirty="0"/>
          </a:p>
        </p:txBody>
      </p:sp>
      <p:sp>
        <p:nvSpPr>
          <p:cNvPr id="3" name="Nadpis 2"/>
          <p:cNvSpPr>
            <a:spLocks noGrp="1"/>
          </p:cNvSpPr>
          <p:nvPr>
            <p:ph type="title"/>
          </p:nvPr>
        </p:nvSpPr>
        <p:spPr>
          <a:xfrm>
            <a:off x="179512" y="260648"/>
            <a:ext cx="8712968" cy="648072"/>
          </a:xfrm>
        </p:spPr>
        <p:txBody>
          <a:bodyPr>
            <a:normAutofit/>
          </a:bodyPr>
          <a:lstStyle/>
          <a:p>
            <a:pPr algn="ctr"/>
            <a:r>
              <a:rPr lang="sk-SK" sz="3600" b="1" dirty="0">
                <a:solidFill>
                  <a:srgbClr val="002060"/>
                </a:solidFill>
                <a:latin typeface="Bookman Old Style" panose="02050604050505020204" pitchFamily="18" charset="0"/>
              </a:rPr>
              <a:t>Koreninová ZELENINA</a:t>
            </a:r>
            <a:endParaRPr lang="sk-SK" sz="3600" dirty="0"/>
          </a:p>
        </p:txBody>
      </p:sp>
    </p:spTree>
    <p:extLst>
      <p:ext uri="{BB962C8B-B14F-4D97-AF65-F5344CB8AC3E}">
        <p14:creationId xmlns:p14="http://schemas.microsoft.com/office/powerpoint/2010/main" val="198403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07504" y="260648"/>
            <a:ext cx="8712968" cy="576064"/>
          </a:xfrm>
        </p:spPr>
        <p:txBody>
          <a:bodyPr>
            <a:noAutofit/>
          </a:bodyPr>
          <a:lstStyle/>
          <a:p>
            <a:r>
              <a:rPr lang="sk-SK" sz="3200" b="1" dirty="0" smtClean="0">
                <a:solidFill>
                  <a:schemeClr val="bg2">
                    <a:lumMod val="25000"/>
                  </a:schemeClr>
                </a:solidFill>
                <a:latin typeface="Bookman Old Style" panose="02050604050505020204" pitchFamily="18" charset="0"/>
              </a:rPr>
              <a:t>Odporúčané druhy zeleniny</a:t>
            </a:r>
            <a:r>
              <a:rPr lang="sk-SK" sz="2000" b="1" dirty="0" smtClean="0">
                <a:solidFill>
                  <a:schemeClr val="bg2">
                    <a:lumMod val="25000"/>
                  </a:schemeClr>
                </a:solidFill>
                <a:latin typeface="Bookman Old Style" panose="02050604050505020204" pitchFamily="18" charset="0"/>
              </a:rPr>
              <a:t>  </a:t>
            </a:r>
            <a:r>
              <a:rPr lang="sk-SK" sz="2000" b="1" dirty="0" smtClean="0">
                <a:solidFill>
                  <a:schemeClr val="accent3">
                    <a:lumMod val="75000"/>
                  </a:schemeClr>
                </a:solidFill>
                <a:latin typeface="Bookman Old Style" panose="02050604050505020204" pitchFamily="18" charset="0"/>
              </a:rPr>
              <a:t>listová</a:t>
            </a:r>
            <a:endParaRPr lang="sk-SK" sz="3200" b="1" dirty="0">
              <a:solidFill>
                <a:schemeClr val="accent3">
                  <a:lumMod val="75000"/>
                </a:schemeClr>
              </a:solidFill>
              <a:latin typeface="Bookman Old Style" panose="02050604050505020204" pitchFamily="18" charset="0"/>
            </a:endParaRPr>
          </a:p>
        </p:txBody>
      </p:sp>
      <p:sp>
        <p:nvSpPr>
          <p:cNvPr id="11" name="Obdĺžnik 10"/>
          <p:cNvSpPr/>
          <p:nvPr/>
        </p:nvSpPr>
        <p:spPr>
          <a:xfrm>
            <a:off x="330666" y="856035"/>
            <a:ext cx="4104456" cy="3693319"/>
          </a:xfrm>
          <a:prstGeom prst="rect">
            <a:avLst/>
          </a:prstGeom>
        </p:spPr>
        <p:txBody>
          <a:bodyPr wrap="square">
            <a:spAutoFit/>
          </a:bodyPr>
          <a:lstStyle/>
          <a:p>
            <a:pPr algn="just"/>
            <a:r>
              <a:rPr lang="sk-SK" b="1" i="1" dirty="0"/>
              <a:t>Mangold</a:t>
            </a:r>
            <a:r>
              <a:rPr lang="sk-SK" b="1" dirty="0"/>
              <a:t> </a:t>
            </a:r>
            <a:r>
              <a:rPr lang="sk-SK" dirty="0"/>
              <a:t>je prastará zelenina, ktorá počase upadla do zabudnutia. Dnes sa opäť objavuje a používame ho ako alternatívu k špenátu, kelu a iným druhom listovej zeleniny. Mangold je stonková listová zelenina a jeho príbuzným je práve špenát. Je menej výdatný a oveľa citlivejší na chlad, preto nie je taký rozšírený ako špenát. Mangold poznali už starí Rimania a jeho pestovanie sa neskôr rozšírilo zo severnej Itálie na západ do Francúzska a Švajčiarska.</a:t>
            </a:r>
          </a:p>
        </p:txBody>
      </p:sp>
      <p:sp>
        <p:nvSpPr>
          <p:cNvPr id="12" name="Obdĺžnik 11"/>
          <p:cNvSpPr/>
          <p:nvPr/>
        </p:nvSpPr>
        <p:spPr>
          <a:xfrm>
            <a:off x="4788024" y="856035"/>
            <a:ext cx="4104456" cy="3970318"/>
          </a:xfrm>
          <a:prstGeom prst="rect">
            <a:avLst/>
          </a:prstGeom>
        </p:spPr>
        <p:txBody>
          <a:bodyPr wrap="square">
            <a:spAutoFit/>
          </a:bodyPr>
          <a:lstStyle/>
          <a:p>
            <a:r>
              <a:rPr lang="sk-SK" b="1" dirty="0">
                <a:solidFill>
                  <a:schemeClr val="accent3"/>
                </a:solidFill>
              </a:rPr>
              <a:t>Liečivé účinky mangoldu:</a:t>
            </a:r>
          </a:p>
          <a:p>
            <a:r>
              <a:rPr lang="sk-SK" dirty="0">
                <a:solidFill>
                  <a:schemeClr val="accent3"/>
                </a:solidFill>
              </a:rPr>
              <a:t>• </a:t>
            </a:r>
            <a:r>
              <a:rPr lang="sk-SK" dirty="0" smtClean="0">
                <a:solidFill>
                  <a:schemeClr val="accent3"/>
                </a:solidFill>
              </a:rPr>
              <a:t>Vitalizuje </a:t>
            </a:r>
            <a:r>
              <a:rPr lang="sk-SK" dirty="0">
                <a:solidFill>
                  <a:schemeClr val="accent3"/>
                </a:solidFill>
              </a:rPr>
              <a:t>mozog a nervy</a:t>
            </a:r>
            <a:br>
              <a:rPr lang="sk-SK" dirty="0">
                <a:solidFill>
                  <a:schemeClr val="accent3"/>
                </a:solidFill>
              </a:rPr>
            </a:br>
            <a:r>
              <a:rPr lang="sk-SK" dirty="0">
                <a:solidFill>
                  <a:schemeClr val="accent3"/>
                </a:solidFill>
              </a:rPr>
              <a:t>• Odstraňuje nervozitu a únavu, </a:t>
            </a:r>
            <a:r>
              <a:rPr lang="sk-SK" dirty="0" smtClean="0">
                <a:solidFill>
                  <a:schemeClr val="accent3"/>
                </a:solidFill>
              </a:rPr>
              <a:t> </a:t>
            </a:r>
          </a:p>
          <a:p>
            <a:r>
              <a:rPr lang="sk-SK" dirty="0">
                <a:solidFill>
                  <a:schemeClr val="accent3"/>
                </a:solidFill>
              </a:rPr>
              <a:t> </a:t>
            </a:r>
            <a:r>
              <a:rPr lang="sk-SK" dirty="0" smtClean="0">
                <a:solidFill>
                  <a:schemeClr val="accent3"/>
                </a:solidFill>
              </a:rPr>
              <a:t>   zlepšuje </a:t>
            </a:r>
            <a:r>
              <a:rPr lang="sk-SK" dirty="0">
                <a:solidFill>
                  <a:schemeClr val="accent3"/>
                </a:solidFill>
              </a:rPr>
              <a:t>koncentráciu</a:t>
            </a:r>
            <a:br>
              <a:rPr lang="sk-SK" dirty="0">
                <a:solidFill>
                  <a:schemeClr val="accent3"/>
                </a:solidFill>
              </a:rPr>
            </a:br>
            <a:r>
              <a:rPr lang="sk-SK" dirty="0">
                <a:solidFill>
                  <a:schemeClr val="accent3"/>
                </a:solidFill>
              </a:rPr>
              <a:t>• Odstraňuje tráviace problémy a </a:t>
            </a:r>
            <a:r>
              <a:rPr lang="sk-SK" dirty="0" smtClean="0">
                <a:solidFill>
                  <a:schemeClr val="accent3"/>
                </a:solidFill>
              </a:rPr>
              <a:t> </a:t>
            </a:r>
          </a:p>
          <a:p>
            <a:r>
              <a:rPr lang="sk-SK" dirty="0">
                <a:solidFill>
                  <a:schemeClr val="accent3"/>
                </a:solidFill>
              </a:rPr>
              <a:t> </a:t>
            </a:r>
            <a:r>
              <a:rPr lang="sk-SK" dirty="0" smtClean="0">
                <a:solidFill>
                  <a:schemeClr val="accent3"/>
                </a:solidFill>
              </a:rPr>
              <a:t>   detoxikuje </a:t>
            </a:r>
            <a:r>
              <a:rPr lang="sk-SK" dirty="0">
                <a:solidFill>
                  <a:schemeClr val="accent3"/>
                </a:solidFill>
              </a:rPr>
              <a:t>črevá</a:t>
            </a:r>
            <a:br>
              <a:rPr lang="sk-SK" dirty="0">
                <a:solidFill>
                  <a:schemeClr val="accent3"/>
                </a:solidFill>
              </a:rPr>
            </a:br>
            <a:r>
              <a:rPr lang="sk-SK" dirty="0">
                <a:solidFill>
                  <a:schemeClr val="accent3"/>
                </a:solidFill>
              </a:rPr>
              <a:t>• Znižuje hladinu tukov v krvi</a:t>
            </a:r>
            <a:br>
              <a:rPr lang="sk-SK" dirty="0">
                <a:solidFill>
                  <a:schemeClr val="accent3"/>
                </a:solidFill>
              </a:rPr>
            </a:br>
            <a:r>
              <a:rPr lang="sk-SK" dirty="0">
                <a:solidFill>
                  <a:schemeClr val="accent3"/>
                </a:solidFill>
              </a:rPr>
              <a:t>• Posilňuje imunitu, srdce a svaly</a:t>
            </a:r>
            <a:br>
              <a:rPr lang="sk-SK" dirty="0">
                <a:solidFill>
                  <a:schemeClr val="accent3"/>
                </a:solidFill>
              </a:rPr>
            </a:br>
            <a:r>
              <a:rPr lang="sk-SK" dirty="0">
                <a:solidFill>
                  <a:schemeClr val="accent3"/>
                </a:solidFill>
              </a:rPr>
              <a:t>• Chráni sliznice celého organizmu</a:t>
            </a:r>
            <a:br>
              <a:rPr lang="sk-SK" dirty="0">
                <a:solidFill>
                  <a:schemeClr val="accent3"/>
                </a:solidFill>
              </a:rPr>
            </a:br>
            <a:r>
              <a:rPr lang="sk-SK" dirty="0">
                <a:solidFill>
                  <a:schemeClr val="accent3"/>
                </a:solidFill>
              </a:rPr>
              <a:t>• Spevňuje kosti a zuby</a:t>
            </a:r>
            <a:br>
              <a:rPr lang="sk-SK" dirty="0">
                <a:solidFill>
                  <a:schemeClr val="accent3"/>
                </a:solidFill>
              </a:rPr>
            </a:br>
            <a:r>
              <a:rPr lang="sk-SK" dirty="0">
                <a:solidFill>
                  <a:schemeClr val="accent3"/>
                </a:solidFill>
              </a:rPr>
              <a:t>• Stimuluje krvotvorbu a okysličovanie </a:t>
            </a:r>
            <a:endParaRPr lang="sk-SK" dirty="0" smtClean="0">
              <a:solidFill>
                <a:schemeClr val="accent3"/>
              </a:solidFill>
            </a:endParaRPr>
          </a:p>
          <a:p>
            <a:r>
              <a:rPr lang="sk-SK" dirty="0">
                <a:solidFill>
                  <a:schemeClr val="accent3"/>
                </a:solidFill>
              </a:rPr>
              <a:t> </a:t>
            </a:r>
            <a:r>
              <a:rPr lang="sk-SK" dirty="0" smtClean="0">
                <a:solidFill>
                  <a:schemeClr val="accent3"/>
                </a:solidFill>
              </a:rPr>
              <a:t>   buniek</a:t>
            </a:r>
            <a:r>
              <a:rPr lang="sk-SK" dirty="0">
                <a:solidFill>
                  <a:schemeClr val="accent3"/>
                </a:solidFill>
              </a:rPr>
              <a:t/>
            </a:r>
            <a:br>
              <a:rPr lang="sk-SK" dirty="0">
                <a:solidFill>
                  <a:schemeClr val="accent3"/>
                </a:solidFill>
              </a:rPr>
            </a:br>
            <a:r>
              <a:rPr lang="sk-SK" dirty="0">
                <a:solidFill>
                  <a:schemeClr val="accent3"/>
                </a:solidFill>
              </a:rPr>
              <a:t>• Aktivizuje produkciu hormónov a </a:t>
            </a:r>
            <a:r>
              <a:rPr lang="sk-SK" dirty="0" smtClean="0">
                <a:solidFill>
                  <a:schemeClr val="accent3"/>
                </a:solidFill>
              </a:rPr>
              <a:t> </a:t>
            </a:r>
          </a:p>
          <a:p>
            <a:r>
              <a:rPr lang="sk-SK" dirty="0">
                <a:solidFill>
                  <a:schemeClr val="accent3"/>
                </a:solidFill>
              </a:rPr>
              <a:t> </a:t>
            </a:r>
            <a:r>
              <a:rPr lang="sk-SK" dirty="0" smtClean="0">
                <a:solidFill>
                  <a:schemeClr val="accent3"/>
                </a:solidFill>
              </a:rPr>
              <a:t>   mentálnu </a:t>
            </a:r>
            <a:r>
              <a:rPr lang="sk-SK" dirty="0">
                <a:solidFill>
                  <a:schemeClr val="accent3"/>
                </a:solidFill>
              </a:rPr>
              <a:t>sviežosť </a:t>
            </a:r>
          </a:p>
        </p:txBody>
      </p:sp>
      <p:pic>
        <p:nvPicPr>
          <p:cNvPr id="1026" name="Picture 2" descr="http://profyseeds.com/product_images/mangold-3g-180-seeds_1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34" y="4549354"/>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ionom.hu/files/images/mangold_verde_costabian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826354"/>
            <a:ext cx="2664296" cy="178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641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12968" cy="5542384"/>
          </a:xfrm>
        </p:spPr>
        <p:txBody>
          <a:bodyPr/>
          <a:lstStyle/>
          <a:p>
            <a:pPr marL="0" indent="0">
              <a:buNone/>
            </a:pPr>
            <a:r>
              <a:rPr lang="cs-CZ" b="1" dirty="0" smtClean="0"/>
              <a:t>Ľadový </a:t>
            </a:r>
            <a:r>
              <a:rPr lang="cs-CZ" b="1" dirty="0"/>
              <a:t>šalát﻿</a:t>
            </a:r>
          </a:p>
          <a:p>
            <a:r>
              <a:rPr lang="cs-CZ" dirty="0"/>
              <a:t>Botanicky sa šalát ľadový nelíši takmer od šalátu hlávkového. Štruktúra listov je však trochu pevnejšia, chrumkavejšia, vonkajšie listy sú zvlnené alebo ľahko zubovité. Je zvlášť bohatý na zdraviu prospešné balastné látky. Doba vývoja až do zberovej zrelosti je asi o 14 dní dlhšia ako u hlávkového šalátu a nároky rastlín sú trochu väčšie. Šalát ľadový má však veľkú prednosť, a to, že v lete nevybieha a môže teda zostať dlhšie nezozbieraný.</a:t>
            </a:r>
          </a:p>
          <a:p>
            <a:r>
              <a:rPr lang="cs-CZ" b="1" dirty="0"/>
              <a:t>Ľadový šalát</a:t>
            </a:r>
            <a:r>
              <a:rPr lang="cs-CZ" dirty="0"/>
              <a:t> sa hlavne pestuje na voľnej pôde a rýchlenie je podobné ako už u spomínaného šalátu lístkového. Darí sa mu na každej humóznej záhradnej pôde, ktorá je dostatočne nasiaknutá a zásobená živinami. Dôležitá je však dobrá štruktúra do hĺbky bez premokrenia. Stanovisko musí byť na priamom slnku.</a:t>
            </a:r>
          </a:p>
          <a:p>
            <a:pPr marL="0" indent="0">
              <a:buNone/>
            </a:pPr>
            <a:endParaRPr lang="sk-SK" dirty="0"/>
          </a:p>
        </p:txBody>
      </p:sp>
      <p:sp>
        <p:nvSpPr>
          <p:cNvPr id="3" name="Nadpis 2"/>
          <p:cNvSpPr>
            <a:spLocks noGrp="1"/>
          </p:cNvSpPr>
          <p:nvPr>
            <p:ph type="title"/>
          </p:nvPr>
        </p:nvSpPr>
        <p:spPr>
          <a:xfrm>
            <a:off x="179512" y="188640"/>
            <a:ext cx="8712968" cy="720080"/>
          </a:xfrm>
        </p:spPr>
        <p:txBody>
          <a:bodyPr/>
          <a:lstStyle/>
          <a:p>
            <a:r>
              <a:rPr lang="sk-SK" sz="3200" b="1" dirty="0">
                <a:solidFill>
                  <a:schemeClr val="bg2">
                    <a:lumMod val="25000"/>
                  </a:schemeClr>
                </a:solidFill>
                <a:latin typeface="Bookman Old Style" panose="02050604050505020204" pitchFamily="18" charset="0"/>
              </a:rPr>
              <a:t>Odporúčané druhy zeleniny  </a:t>
            </a:r>
            <a:r>
              <a:rPr lang="sk-SK" sz="2000" b="1" dirty="0">
                <a:solidFill>
                  <a:schemeClr val="accent3">
                    <a:lumMod val="75000"/>
                  </a:schemeClr>
                </a:solidFill>
                <a:latin typeface="Bookman Old Style" panose="02050604050505020204" pitchFamily="18" charset="0"/>
              </a:rPr>
              <a:t>listová</a:t>
            </a:r>
            <a:endParaRPr lang="sk-SK" sz="2000" dirty="0"/>
          </a:p>
        </p:txBody>
      </p:sp>
      <p:pic>
        <p:nvPicPr>
          <p:cNvPr id="2052" name="Picture 4" descr="http://www.agrotrans.sk/image/profi/salat-mini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315123"/>
            <a:ext cx="1524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36267"/>
            <a:ext cx="2263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600" b="0" i="0" u="none" strike="noStrike" cap="none" normalizeH="0" baseline="0" dirty="0" smtClean="0">
                <a:ln>
                  <a:noFill/>
                </a:ln>
                <a:solidFill>
                  <a:schemeClr val="tx1"/>
                </a:solidFill>
                <a:effectLst/>
                <a:latin typeface="Arial" charset="0"/>
                <a:cs typeface="Arial" charset="0"/>
              </a:rPr>
              <a:t>  </a:t>
            </a:r>
            <a:endParaRPr kumimoji="0" lang="sk-SK" altLang="sk-SK" sz="7200" b="0" i="0" u="none" strike="noStrike" cap="none" normalizeH="0" baseline="0" dirty="0" smtClean="0">
              <a:ln>
                <a:noFill/>
              </a:ln>
              <a:solidFill>
                <a:schemeClr val="tx1"/>
              </a:solidFill>
              <a:effectLst/>
              <a:latin typeface="Arial" charset="0"/>
              <a:cs typeface="Arial" charset="0"/>
            </a:endParaRPr>
          </a:p>
        </p:txBody>
      </p:sp>
      <p:pic>
        <p:nvPicPr>
          <p:cNvPr id="2054" name="Picture 6" descr="http://www.agrotrans.sk/image/profi/salat-medi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521" y="4315123"/>
            <a:ext cx="1524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136267"/>
            <a:ext cx="2263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600" b="0" i="0" u="none" strike="noStrike" cap="none" normalizeH="0" baseline="0" dirty="0" smtClean="0">
                <a:ln>
                  <a:noFill/>
                </a:ln>
                <a:solidFill>
                  <a:schemeClr val="tx1"/>
                </a:solidFill>
                <a:effectLst/>
                <a:latin typeface="Arial" charset="0"/>
                <a:cs typeface="Arial" charset="0"/>
              </a:rPr>
              <a:t>  </a:t>
            </a:r>
            <a:endParaRPr kumimoji="0" lang="sk-SK" altLang="sk-SK" sz="7200" b="0" i="0" u="none" strike="noStrike" cap="none" normalizeH="0" baseline="0" dirty="0" smtClean="0">
              <a:ln>
                <a:noFill/>
              </a:ln>
              <a:solidFill>
                <a:schemeClr val="tx1"/>
              </a:solidFill>
              <a:effectLst/>
              <a:latin typeface="Arial" charset="0"/>
              <a:cs typeface="Arial" charset="0"/>
            </a:endParaRPr>
          </a:p>
        </p:txBody>
      </p:sp>
      <p:pic>
        <p:nvPicPr>
          <p:cNvPr id="2056" name="Picture 8" descr="http://www.agrotrans.sk/image/profi/salat-maxi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553305"/>
            <a:ext cx="1524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0" y="136267"/>
            <a:ext cx="2263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600" b="0" i="0" u="none" strike="noStrike" cap="none" normalizeH="0" baseline="0" dirty="0" smtClean="0">
                <a:ln>
                  <a:noFill/>
                </a:ln>
                <a:solidFill>
                  <a:schemeClr val="tx1"/>
                </a:solidFill>
                <a:effectLst/>
                <a:latin typeface="Arial" charset="0"/>
                <a:cs typeface="Arial" charset="0"/>
              </a:rPr>
              <a:t>  </a:t>
            </a:r>
            <a:endParaRPr kumimoji="0" lang="sk-SK" altLang="sk-SK" sz="7200" b="0" i="0" u="none" strike="noStrike" cap="none" normalizeH="0" baseline="0" dirty="0" smtClean="0">
              <a:ln>
                <a:noFill/>
              </a:ln>
              <a:solidFill>
                <a:schemeClr val="tx1"/>
              </a:solidFill>
              <a:effectLst/>
              <a:latin typeface="Arial" charset="0"/>
              <a:cs typeface="Arial" charset="0"/>
            </a:endParaRPr>
          </a:p>
        </p:txBody>
      </p:sp>
      <p:pic>
        <p:nvPicPr>
          <p:cNvPr id="2058" name="Picture 10" descr="http://www.agrotrans.sk/image/profi/salat-led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521" y="5507568"/>
            <a:ext cx="1524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60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980728"/>
            <a:ext cx="8712968" cy="5686400"/>
          </a:xfrm>
        </p:spPr>
        <p:txBody>
          <a:bodyPr/>
          <a:lstStyle/>
          <a:p>
            <a:r>
              <a:rPr lang="sk-SK" b="1" dirty="0"/>
              <a:t>Šalát rímsky</a:t>
            </a:r>
          </a:p>
          <a:p>
            <a:r>
              <a:rPr lang="sk-SK" dirty="0"/>
              <a:t>Na Balkánskom polostrove patrí k najpestovanejším listovým zeleninám. Má mohutnejšiu koreňovú sústavu a mohutnejší vzhľad nadzemných orgánov. Listy sú podlhovasto elipsovité, dosť rebrovité, celistvookrajové, mierne vlnité, pokryté voskovým povlakom. Hlávka je voľne zavinutá, pretiahnutá do výšky. Vnútorné listy sú veľmi jemné, chrumkavé. Vegetačné obdobie je dlhšie a trvá 100 až 120 dní.</a:t>
            </a:r>
          </a:p>
          <a:p>
            <a:r>
              <a:rPr lang="sk-SK" b="1" dirty="0"/>
              <a:t>Pestovanie</a:t>
            </a:r>
            <a:r>
              <a:rPr lang="sk-SK" dirty="0"/>
              <a:t>: Šalát rímsky je na pôdu náročnejší ako šalát hlávkový. Vyžaduje humózne piesočnato-hlinité až hlinito-piesočnaté pôdy. V porovnaní s hlávkovým šalátom je náročnejší na teplotu. Optimálna teplota pestovania je 15 až 20 °C. Rastliny vo fáze priesad znášajú pokles teplôt do –5 až –6 °C. Po vytvorení hlávok je šalát rímsky citlivý na pokles teplôt pod 0 °C.</a:t>
            </a:r>
          </a:p>
          <a:p>
            <a:pPr marL="0" indent="0">
              <a:buNone/>
            </a:pPr>
            <a:endParaRPr lang="sk-S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93096"/>
            <a:ext cx="2238238" cy="18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dpis 2"/>
          <p:cNvSpPr>
            <a:spLocks noGrp="1"/>
          </p:cNvSpPr>
          <p:nvPr>
            <p:ph type="title"/>
          </p:nvPr>
        </p:nvSpPr>
        <p:spPr>
          <a:xfrm>
            <a:off x="179512" y="188640"/>
            <a:ext cx="8784976" cy="648072"/>
          </a:xfrm>
        </p:spPr>
        <p:txBody>
          <a:bodyPr>
            <a:noAutofit/>
          </a:bodyPr>
          <a:lstStyle/>
          <a:p>
            <a:r>
              <a:rPr lang="sk-SK" sz="3200" b="1" dirty="0">
                <a:solidFill>
                  <a:schemeClr val="bg2">
                    <a:lumMod val="25000"/>
                  </a:schemeClr>
                </a:solidFill>
                <a:latin typeface="Bookman Old Style" panose="02050604050505020204" pitchFamily="18" charset="0"/>
              </a:rPr>
              <a:t>Odporúčané druhy zeleniny  </a:t>
            </a:r>
            <a:r>
              <a:rPr lang="sk-SK" sz="2000" b="1" dirty="0">
                <a:solidFill>
                  <a:srgbClr val="C00000"/>
                </a:solidFill>
                <a:latin typeface="Bookman Old Style" panose="02050604050505020204" pitchFamily="18" charset="0"/>
              </a:rPr>
              <a:t>listová</a:t>
            </a:r>
          </a:p>
        </p:txBody>
      </p:sp>
      <p:pic>
        <p:nvPicPr>
          <p:cNvPr id="1028" name="Picture 4" descr="http://www.agrotrans.sk/image/profi/salat-gelb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293096"/>
            <a:ext cx="2238238" cy="190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6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08720"/>
            <a:ext cx="8784976" cy="5758408"/>
          </a:xfrm>
        </p:spPr>
        <p:txBody>
          <a:bodyPr/>
          <a:lstStyle/>
          <a:p>
            <a:pPr marL="0" indent="0" algn="just">
              <a:buNone/>
            </a:pPr>
            <a:r>
              <a:rPr lang="sk-SK" b="1" dirty="0"/>
              <a:t>Stopkový zeler </a:t>
            </a:r>
            <a:r>
              <a:rPr lang="sk-SK" dirty="0"/>
              <a:t>nie je žiadna novinka. Už naši dávni predkovia po ňom siahli zakaždým, keď to prehnali s alkoholom alebo si chceli po zime dôkladne prečistiť organizmus. Tiež je nápomocný pri chrípke, pre svoj vysoký obsah vitamínu C. Okrem toho však v sebe skrýva aj ďalšie cennosti, napríklad železo, vápnik či draslík. Navyše znižuje krvný tlak a zlepšuje krvný obeh.</a:t>
            </a:r>
          </a:p>
          <a:p>
            <a:pPr marL="0" indent="0" algn="just">
              <a:buNone/>
            </a:pPr>
            <a:r>
              <a:rPr lang="sk-SK" dirty="0" smtClean="0"/>
              <a:t>Informácia </a:t>
            </a:r>
            <a:r>
              <a:rPr lang="sk-SK" dirty="0"/>
              <a:t>o stopkovom zeleri, ktorá by mohla zaujímať snáď každú jednu ženu, je, že sa z neho ľahko chudne. Kalórií totiž obsahuje len minimálne a nezadržiava v tele vodu.</a:t>
            </a:r>
          </a:p>
          <a:p>
            <a:pPr marL="0" indent="0" algn="just">
              <a:buNone/>
            </a:pPr>
            <a:r>
              <a:rPr lang="sk-SK" dirty="0"/>
              <a:t>Dužinaté, zhrubnuté, krehké listové stopky majú výraznú aromatickú zelerovú chuť. Sú jemnejšie než stopky buľvového zeleru, a keď sa pestujú v priaznivých podmienkach, dajú sa konzumovať aj v surovom stave. </a:t>
            </a:r>
            <a:r>
              <a:rPr lang="sk-SK" b="1" dirty="0"/>
              <a:t>Obsahujú 90 - 93 % vody, 0,9 % bielkovín, 0,1 - 0,3 % tuku, 1,3 % cukru a 1,3 % vlákniny. Okrem toho sa v nich nachádza vitamín C, betakarotén, z minerálov draslík, </a:t>
            </a:r>
            <a:r>
              <a:rPr lang="sk-SK" b="1" dirty="0" smtClean="0"/>
              <a:t>vápnik</a:t>
            </a:r>
            <a:r>
              <a:rPr lang="sk-SK" b="1" dirty="0"/>
              <a:t>, fosfor a železo. </a:t>
            </a:r>
            <a:r>
              <a:rPr lang="sk-SK" dirty="0"/>
              <a:t>Špecifickú chuť a vôňu vytvára éterický olej, ktorého súčasťou je sedanolid.</a:t>
            </a:r>
          </a:p>
        </p:txBody>
      </p:sp>
      <p:sp>
        <p:nvSpPr>
          <p:cNvPr id="3" name="Nadpis 2"/>
          <p:cNvSpPr>
            <a:spLocks noGrp="1"/>
          </p:cNvSpPr>
          <p:nvPr>
            <p:ph type="title"/>
          </p:nvPr>
        </p:nvSpPr>
        <p:spPr>
          <a:xfrm>
            <a:off x="179512" y="188640"/>
            <a:ext cx="8784976" cy="720080"/>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a:solidFill>
                  <a:srgbClr val="C00000"/>
                </a:solidFill>
                <a:latin typeface="Bookman Old Style" panose="02050604050505020204" pitchFamily="18" charset="0"/>
              </a:rPr>
              <a:t>listová</a:t>
            </a:r>
            <a:endParaRPr lang="sk-SK" sz="2200" dirty="0"/>
          </a:p>
        </p:txBody>
      </p:sp>
      <p:pic>
        <p:nvPicPr>
          <p:cNvPr id="1032" name="Picture 8" descr="http://www.semena-rostliny.cz/img/cms/rapikaty-cel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416" y="4941168"/>
            <a:ext cx="2857500" cy="17449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pluska.sk/thumb/images/gallery/izahradkar/pestujeme-rastliny/zelenina-a-ovocie/2013/04/zeler/o_zeker.jpg?w=670&amp;h=375&amp;i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941168"/>
            <a:ext cx="2736304" cy="17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8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640960" cy="5614392"/>
          </a:xfrm>
        </p:spPr>
        <p:txBody>
          <a:bodyPr>
            <a:normAutofit/>
          </a:bodyPr>
          <a:lstStyle/>
          <a:p>
            <a:r>
              <a:rPr lang="sk-SK" b="1" dirty="0" smtClean="0"/>
              <a:t>Fenikel</a:t>
            </a:r>
            <a:r>
              <a:rPr lang="sk-SK" dirty="0" smtClean="0"/>
              <a:t> ľudovo nazývaný vlašský kôpor - Foeniculum vulgare – je najznámejšou rastlinou z čeľade zelerovitých. Vďaka svojej príjemnej chuti je obľúbenou základnou surovinou stredomorskej diéty. Je účinným detoxikantom, antioxidantom a má protizápalové účinky. Prispieva k zdraviu ciev a črevného traktu. Popritom fenikel podporuje trávenie, odstraňuje zápach z úst, je bohatým zdrojom vitamínu C a jeho konzumáciou sa znižuje aj hladina cholesterolu v krvi.</a:t>
            </a:r>
          </a:p>
          <a:p>
            <a:pPr algn="just"/>
            <a:r>
              <a:rPr lang="sk-SK" dirty="0" smtClean="0"/>
              <a:t>Jedlou časťou feniklu je jeho mäsitá hľuza, ktorá je bielej až zelenkastej farby. Fenikel sa vysoko hodnotí už od praveku a konzumoval sa buď surový, pečený alebo varený. Fenikel obsahuje vo významnom množstve vitamíny B a C – jedna šálka hľuzy feniklu pokryje pätinu dennej dávky vitamínu C, ktorú organizmus potrebuje, znižuje hladinu škodlivého LDL cholesterolu a vďaka svojim antioxidačným vlastnostiam úspešne bojuje proti voľným radikálom. Vitamín C posilňuje imunitný systém a spevňuje steny ciev, čo prispieva k prevencii kardiovaskulárnych ochorení. Okrem toho je fenikel bohatý na mangán, horčík, meď, fosfor, kyselinu listovú, vápnik a železo. Vďaka svojmu obsahu draslíka sa vynikajúco využíva aj proti vysokému krvnému tlaku. Fenikel je bohatý na flavonoidy - z nich najdôležitejší je rutín, ktorý posilňuje jemné krvné kapiláry, protizápalový quercetín a anetol, ktorého účinné látky majú antibakteriálne a fungicídne vlastnosti a predovšetkým v prípade obličiek má antikonvulzívne (protikŕčové) účinky.</a:t>
            </a:r>
          </a:p>
          <a:p>
            <a:pPr marL="0" indent="0">
              <a:buNone/>
            </a:pPr>
            <a:endParaRPr lang="sk-SK" dirty="0"/>
          </a:p>
        </p:txBody>
      </p:sp>
      <p:sp>
        <p:nvSpPr>
          <p:cNvPr id="3" name="Nadpis 2"/>
          <p:cNvSpPr>
            <a:spLocks noGrp="1"/>
          </p:cNvSpPr>
          <p:nvPr>
            <p:ph type="title"/>
          </p:nvPr>
        </p:nvSpPr>
        <p:spPr>
          <a:xfrm>
            <a:off x="251520" y="188640"/>
            <a:ext cx="8640960" cy="720080"/>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a:solidFill>
                  <a:srgbClr val="C00000"/>
                </a:solidFill>
                <a:latin typeface="Bookman Old Style" panose="02050604050505020204" pitchFamily="18" charset="0"/>
              </a:rPr>
              <a:t>listová</a:t>
            </a:r>
            <a:endParaRPr lang="sk-SK" sz="2200" dirty="0"/>
          </a:p>
        </p:txBody>
      </p:sp>
    </p:spTree>
    <p:extLst>
      <p:ext uri="{BB962C8B-B14F-4D97-AF65-F5344CB8AC3E}">
        <p14:creationId xmlns:p14="http://schemas.microsoft.com/office/powerpoint/2010/main" val="121831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323528" y="1340768"/>
            <a:ext cx="8568952" cy="5256584"/>
          </a:xfrm>
        </p:spPr>
        <p:txBody>
          <a:bodyPr/>
          <a:lstStyle/>
          <a:p>
            <a:pPr marL="0" indent="0" algn="ctr">
              <a:buNone/>
            </a:pPr>
            <a:r>
              <a:rPr lang="sk-SK" sz="4000" b="1" dirty="0" smtClean="0"/>
              <a:t>Fenikel</a:t>
            </a:r>
          </a:p>
          <a:p>
            <a:pPr marL="0" indent="0">
              <a:buNone/>
            </a:pPr>
            <a:endParaRPr lang="sk-SK" dirty="0"/>
          </a:p>
        </p:txBody>
      </p:sp>
      <p:sp>
        <p:nvSpPr>
          <p:cNvPr id="3" name="Nadpis 2"/>
          <p:cNvSpPr>
            <a:spLocks noGrp="1"/>
          </p:cNvSpPr>
          <p:nvPr>
            <p:ph type="title"/>
          </p:nvPr>
        </p:nvSpPr>
        <p:spPr>
          <a:xfrm>
            <a:off x="323528" y="260648"/>
            <a:ext cx="8568952" cy="792088"/>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a:solidFill>
                  <a:srgbClr val="C00000"/>
                </a:solidFill>
                <a:latin typeface="Bookman Old Style" panose="02050604050505020204" pitchFamily="18" charset="0"/>
              </a:rPr>
              <a:t>listová</a:t>
            </a:r>
            <a:endParaRPr lang="sk-SK" sz="2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627610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80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268760"/>
            <a:ext cx="8712968" cy="5182344"/>
          </a:xfrm>
        </p:spPr>
        <p:txBody>
          <a:bodyPr/>
          <a:lstStyle/>
          <a:p>
            <a:pPr marL="0" indent="0">
              <a:buNone/>
            </a:pPr>
            <a:r>
              <a:rPr lang="sk-SK" dirty="0" smtClean="0">
                <a:solidFill>
                  <a:srgbClr val="FF0000"/>
                </a:solidFill>
                <a:latin typeface="Times New Roman"/>
                <a:cs typeface="Times New Roman"/>
              </a:rPr>
              <a:t>► </a:t>
            </a:r>
            <a:r>
              <a:rPr lang="sk-SK" sz="2400" b="1" i="0" dirty="0">
                <a:solidFill>
                  <a:srgbClr val="C00000"/>
                </a:solidFill>
                <a:latin typeface="Times New Roman"/>
                <a:cs typeface="Times New Roman"/>
              </a:rPr>
              <a:t>liečivé </a:t>
            </a:r>
            <a:r>
              <a:rPr lang="sk-SK" sz="2400" b="1" i="0" dirty="0" smtClean="0">
                <a:solidFill>
                  <a:srgbClr val="C00000"/>
                </a:solidFill>
                <a:latin typeface="Times New Roman"/>
                <a:cs typeface="Times New Roman"/>
              </a:rPr>
              <a:t>účinky zeleniny</a:t>
            </a:r>
          </a:p>
          <a:p>
            <a:pPr marL="0" indent="0">
              <a:buNone/>
            </a:pPr>
            <a:r>
              <a:rPr lang="sk-SK" sz="2400" b="1" i="0" dirty="0">
                <a:solidFill>
                  <a:srgbClr val="C00000"/>
                </a:solidFill>
                <a:latin typeface="Times New Roman"/>
                <a:cs typeface="Times New Roman"/>
              </a:rPr>
              <a:t> </a:t>
            </a:r>
            <a:r>
              <a:rPr lang="sk-SK" sz="2400" b="1" i="0" dirty="0" smtClean="0">
                <a:solidFill>
                  <a:srgbClr val="C00000"/>
                </a:solidFill>
                <a:latin typeface="Times New Roman"/>
                <a:cs typeface="Times New Roman"/>
              </a:rPr>
              <a:t>   </a:t>
            </a:r>
            <a:r>
              <a:rPr lang="sk-SK" sz="2400" i="0" dirty="0" smtClean="0">
                <a:solidFill>
                  <a:srgbClr val="002060"/>
                </a:solidFill>
                <a:latin typeface="Times New Roman"/>
                <a:cs typeface="Times New Roman"/>
              </a:rPr>
              <a:t>antiarteriosklerotické pôsobenie – </a:t>
            </a:r>
            <a:r>
              <a:rPr lang="sk-SK" sz="2400" i="0" dirty="0" smtClean="0">
                <a:solidFill>
                  <a:srgbClr val="FF0000"/>
                </a:solidFill>
                <a:latin typeface="Times New Roman"/>
                <a:cs typeface="Times New Roman"/>
              </a:rPr>
              <a:t>šalátová repa, cesnak, artičok,</a:t>
            </a:r>
          </a:p>
          <a:p>
            <a:pPr marL="0" indent="0">
              <a:buNone/>
            </a:pPr>
            <a:r>
              <a:rPr lang="sk-SK" sz="2400" i="0" dirty="0">
                <a:solidFill>
                  <a:srgbClr val="FF0000"/>
                </a:solidFill>
                <a:latin typeface="Times New Roman"/>
                <a:cs typeface="Times New Roman"/>
              </a:rPr>
              <a:t> </a:t>
            </a:r>
            <a:r>
              <a:rPr lang="sk-SK" sz="2400" i="0" dirty="0" smtClean="0">
                <a:solidFill>
                  <a:srgbClr val="FF0000"/>
                </a:solidFill>
                <a:latin typeface="Times New Roman"/>
                <a:cs typeface="Times New Roman"/>
              </a:rPr>
              <a:t>   </a:t>
            </a:r>
            <a:r>
              <a:rPr lang="sk-SK" sz="2400" i="0" dirty="0" smtClean="0">
                <a:solidFill>
                  <a:srgbClr val="002060"/>
                </a:solidFill>
                <a:latin typeface="Times New Roman"/>
                <a:cs typeface="Times New Roman"/>
              </a:rPr>
              <a:t>baktericídne účinky – </a:t>
            </a:r>
            <a:r>
              <a:rPr lang="sk-SK" sz="2400" i="0" dirty="0">
                <a:solidFill>
                  <a:srgbClr val="FF0000"/>
                </a:solidFill>
                <a:latin typeface="Times New Roman"/>
                <a:cs typeface="Times New Roman"/>
              </a:rPr>
              <a:t>cesnak, chren, cibuľa</a:t>
            </a:r>
            <a:r>
              <a:rPr lang="sk-SK" sz="2400" i="0" dirty="0" smtClean="0">
                <a:solidFill>
                  <a:srgbClr val="FF0000"/>
                </a:solidFill>
                <a:latin typeface="Times New Roman"/>
                <a:cs typeface="Times New Roman"/>
              </a:rPr>
              <a:t>,</a:t>
            </a:r>
          </a:p>
          <a:p>
            <a:pPr marL="0" indent="0">
              <a:buNone/>
            </a:pPr>
            <a:r>
              <a:rPr lang="sk-SK" sz="2400" i="0" dirty="0">
                <a:solidFill>
                  <a:srgbClr val="FF0000"/>
                </a:solidFill>
                <a:latin typeface="Times New Roman"/>
                <a:cs typeface="Times New Roman"/>
              </a:rPr>
              <a:t> </a:t>
            </a:r>
            <a:r>
              <a:rPr lang="sk-SK" sz="2400" i="0" dirty="0" smtClean="0">
                <a:solidFill>
                  <a:srgbClr val="FF0000"/>
                </a:solidFill>
                <a:latin typeface="Times New Roman"/>
                <a:cs typeface="Times New Roman"/>
              </a:rPr>
              <a:t>   </a:t>
            </a:r>
            <a:r>
              <a:rPr lang="sk-SK" sz="2400" i="0" dirty="0" smtClean="0">
                <a:solidFill>
                  <a:srgbClr val="002060"/>
                </a:solidFill>
                <a:latin typeface="Times New Roman"/>
                <a:cs typeface="Times New Roman"/>
              </a:rPr>
              <a:t>diuretické účinky –</a:t>
            </a:r>
            <a:r>
              <a:rPr lang="sk-SK" sz="2400" i="0" dirty="0" smtClean="0">
                <a:solidFill>
                  <a:srgbClr val="FF0000"/>
                </a:solidFill>
                <a:latin typeface="Times New Roman"/>
                <a:cs typeface="Times New Roman"/>
              </a:rPr>
              <a:t> petržlen, zeler, vodný melón, </a:t>
            </a:r>
          </a:p>
          <a:p>
            <a:pPr marL="0" indent="0">
              <a:buNone/>
            </a:pPr>
            <a:r>
              <a:rPr lang="sk-SK" sz="2400" i="0" dirty="0">
                <a:solidFill>
                  <a:srgbClr val="FF0000"/>
                </a:solidFill>
                <a:latin typeface="Times New Roman"/>
                <a:cs typeface="Times New Roman"/>
              </a:rPr>
              <a:t> </a:t>
            </a:r>
            <a:r>
              <a:rPr lang="sk-SK" sz="2400" i="0" dirty="0" smtClean="0">
                <a:solidFill>
                  <a:srgbClr val="FF0000"/>
                </a:solidFill>
                <a:latin typeface="Times New Roman"/>
                <a:cs typeface="Times New Roman"/>
              </a:rPr>
              <a:t>   </a:t>
            </a:r>
            <a:r>
              <a:rPr lang="sk-SK" sz="2400" b="1" i="0" dirty="0" smtClean="0">
                <a:solidFill>
                  <a:srgbClr val="002060"/>
                </a:solidFill>
                <a:latin typeface="Times New Roman"/>
                <a:cs typeface="Times New Roman"/>
              </a:rPr>
              <a:t>účinky prítomnej celulózy na črevnú peristaltiku</a:t>
            </a:r>
            <a:endParaRPr lang="sk-SK" sz="2400" b="1" i="0" dirty="0">
              <a:solidFill>
                <a:srgbClr val="002060"/>
              </a:solidFill>
              <a:latin typeface="Times New Roman"/>
              <a:cs typeface="Times New Roman"/>
            </a:endParaRPr>
          </a:p>
        </p:txBody>
      </p:sp>
      <p:sp>
        <p:nvSpPr>
          <p:cNvPr id="3" name="Nadpis 2"/>
          <p:cNvSpPr>
            <a:spLocks noGrp="1"/>
          </p:cNvSpPr>
          <p:nvPr>
            <p:ph type="title"/>
          </p:nvPr>
        </p:nvSpPr>
        <p:spPr>
          <a:xfrm>
            <a:off x="827584" y="332656"/>
            <a:ext cx="7488832" cy="720080"/>
          </a:xfrm>
        </p:spPr>
        <p:txBody>
          <a:bodyPr>
            <a:noAutofit/>
          </a:bodyPr>
          <a:lstStyle/>
          <a:p>
            <a:pPr algn="ctr"/>
            <a:r>
              <a:rPr lang="sk-SK" sz="4000" b="1" dirty="0">
                <a:solidFill>
                  <a:srgbClr val="C00000"/>
                </a:solidFill>
                <a:latin typeface="Bookman Old Style" panose="02050604050505020204" pitchFamily="18" charset="0"/>
              </a:rPr>
              <a:t>VÝZNAM ZELENINY</a:t>
            </a:r>
            <a:endParaRPr lang="sk-SK" sz="4000" dirty="0"/>
          </a:p>
        </p:txBody>
      </p:sp>
    </p:spTree>
    <p:extLst>
      <p:ext uri="{BB962C8B-B14F-4D97-AF65-F5344CB8AC3E}">
        <p14:creationId xmlns:p14="http://schemas.microsoft.com/office/powerpoint/2010/main" val="314953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196752"/>
            <a:ext cx="8712968" cy="5470376"/>
          </a:xfrm>
        </p:spPr>
        <p:txBody>
          <a:bodyPr/>
          <a:lstStyle/>
          <a:p>
            <a:pPr marL="0" indent="0">
              <a:buNone/>
            </a:pPr>
            <a:r>
              <a:rPr lang="sk-SK" b="1" dirty="0" smtClean="0"/>
              <a:t>Čierny koreň</a:t>
            </a:r>
          </a:p>
          <a:p>
            <a:r>
              <a:rPr lang="sk-SK" dirty="0"/>
              <a:t>Oficiálny názov čierneho koreňa je hadomor španielsky, po latinsky Scorzonera hispanica, a patrí do čeľade čakankovitých. Ako napovedá názov rastliny, konzumujú sa korene, ktoré majú tmavohnedú až sivočiernu farbu. Dorastajú do dĺžky 30 až 40 cm a majú priemer 2 až 2,5 cm. Sú veľmi krehké a ľahko sa lámu.</a:t>
            </a:r>
          </a:p>
          <a:p>
            <a:r>
              <a:rPr lang="sk-SK" dirty="0"/>
              <a:t>Ich dužina je biela, s lahodnou horkastou chuťou, ktorá trochu pripomína špargľu. Sladkastú príchuť jej dodáva inulín, preto je vhodná najmä diabetikov. Koreň obsahuje aj dôležité minerálne látky a vitamín C a E, ako aj vitamíny skupiny B.</a:t>
            </a:r>
          </a:p>
          <a:p>
            <a:pPr marL="0" indent="0">
              <a:buNone/>
            </a:pPr>
            <a:endParaRPr lang="sk-SK" b="1" dirty="0"/>
          </a:p>
          <a:p>
            <a:pPr marL="0" indent="0">
              <a:buNone/>
            </a:pPr>
            <a:endParaRPr lang="sk-SK" dirty="0"/>
          </a:p>
        </p:txBody>
      </p:sp>
      <p:sp>
        <p:nvSpPr>
          <p:cNvPr id="3" name="Nadpis 2"/>
          <p:cNvSpPr>
            <a:spLocks noGrp="1"/>
          </p:cNvSpPr>
          <p:nvPr>
            <p:ph type="title"/>
          </p:nvPr>
        </p:nvSpPr>
        <p:spPr>
          <a:xfrm>
            <a:off x="35496" y="260648"/>
            <a:ext cx="8928992" cy="792088"/>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smtClean="0">
                <a:solidFill>
                  <a:srgbClr val="C00000"/>
                </a:solidFill>
                <a:latin typeface="Bookman Old Style" panose="02050604050505020204" pitchFamily="18" charset="0"/>
              </a:rPr>
              <a:t>koreňová</a:t>
            </a:r>
            <a:endParaRPr lang="sk-SK"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749" y="4005064"/>
            <a:ext cx="3193257" cy="2257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amp;ccaron;erný ko&amp;rcaro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15309"/>
            <a:ext cx="2968870" cy="225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7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614392"/>
          </a:xfrm>
        </p:spPr>
        <p:txBody>
          <a:bodyPr/>
          <a:lstStyle/>
          <a:p>
            <a:r>
              <a:rPr lang="sk-SK" b="1" dirty="0"/>
              <a:t>Kvaka </a:t>
            </a:r>
            <a:r>
              <a:rPr lang="sk-SK" dirty="0"/>
              <a:t>(turín) je starobylá koreňová zelenina, konzumovaná našimi predkami už pred tisíckami rokov. Ešte pred 100 rokmi bola pomerne bežnou súčasťou stravy aj u nás. Po roku 1945 sa postupne z nášho jedálnička takmer úplne vytratila. A to je škoda, pretože kvaka je chutná, zdravá a pri správnom pestovaní prináša peknú úrodu.</a:t>
            </a:r>
          </a:p>
          <a:p>
            <a:r>
              <a:rPr lang="sk-SK" b="1" dirty="0"/>
              <a:t>Kvaka alebo turín? A aké má využitie?</a:t>
            </a:r>
          </a:p>
          <a:p>
            <a:r>
              <a:rPr lang="sk-SK" dirty="0"/>
              <a:t>Používajú sa oba tieto výrazy. Kvaka resp. turín je koreňová zelenina s výraznými guľatými či oválnymi buľvami, pripomínajúca repu alebo kaleráb. V obchodoch pre záhradkárov si môžete kúpiť napríklad semienka kuchynskej odrody Dalibor, odolnej voči drevnateniu buľvy a vhodnej na priamy konzum (za čerstva), do polievok a šalátov, na zaváranie a pod.</a:t>
            </a:r>
          </a:p>
          <a:p>
            <a:pPr marL="0" indent="0">
              <a:buNone/>
            </a:pPr>
            <a:endParaRPr lang="sk-SK" dirty="0"/>
          </a:p>
        </p:txBody>
      </p:sp>
      <p:sp>
        <p:nvSpPr>
          <p:cNvPr id="3" name="Nadpis 2"/>
          <p:cNvSpPr>
            <a:spLocks noGrp="1"/>
          </p:cNvSpPr>
          <p:nvPr>
            <p:ph type="title"/>
          </p:nvPr>
        </p:nvSpPr>
        <p:spPr>
          <a:xfrm>
            <a:off x="35496" y="188640"/>
            <a:ext cx="8928992" cy="648072"/>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a:solidFill>
                  <a:srgbClr val="C00000"/>
                </a:solidFill>
                <a:latin typeface="Bookman Old Style" panose="02050604050505020204" pitchFamily="18" charset="0"/>
              </a:rPr>
              <a:t>koreňová</a:t>
            </a:r>
            <a:endParaRPr lang="sk-SK"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193361"/>
            <a:ext cx="2238375" cy="188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varecha.pravda.sk/usercontent/images/stredny-postup1287_1271446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21087"/>
            <a:ext cx="2664296"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13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568952" cy="5614392"/>
          </a:xfrm>
        </p:spPr>
        <p:txBody>
          <a:bodyPr/>
          <a:lstStyle/>
          <a:p>
            <a:pPr marL="0" indent="0">
              <a:buNone/>
            </a:pPr>
            <a:r>
              <a:rPr lang="sk-SK" b="1" dirty="0" smtClean="0"/>
              <a:t>Okrúhlica</a:t>
            </a:r>
          </a:p>
          <a:p>
            <a:r>
              <a:rPr lang="sk-SK" dirty="0" smtClean="0"/>
              <a:t>Buľvy </a:t>
            </a:r>
            <a:r>
              <a:rPr lang="sk-SK" dirty="0"/>
              <a:t>okrúhlice majú rôzne tvary. Môžu byť guľovité, guľovito sploštené, hruškovité i vretenovitého tvaru ako repa. Farba buliev môže byť biela, žltá alebo sivočierna. Dužina je biela alebo žlto-oranžová. Kultivar Albína má biele guľaté buľvy, ktoré sú odolné proti drevnateniu, a je vhodný pre všetky spôsoby pestovania. Má veľké stopkové a mierne ochlpené listy</a:t>
            </a:r>
            <a:r>
              <a:rPr lang="sk-SK" dirty="0" smtClean="0"/>
              <a:t>.</a:t>
            </a:r>
            <a:endParaRPr lang="sk-SK" b="1" dirty="0"/>
          </a:p>
          <a:p>
            <a:r>
              <a:rPr lang="sk-SK" dirty="0"/>
              <a:t>Pochádza z hornatých častí Číny, Prednej Ázie a z oblasti Stredomoria. V týchto oblastiach sa dodnes vyskytuje ako burina. V období antiky sa pestovala v Grécku i v starom Ríme ako potravina i ako krmivo. V stredoveku bola okrúhlica v Európe jednou zo základných potravín. Po rozšírení zemiakov v Európe sa jej pestovanie postupne obmedzovalo. V súčasnosti je jej pestovanie významné vo Francúzsku, Anglicku, Škandinávii.</a:t>
            </a:r>
          </a:p>
          <a:p>
            <a:pPr marL="0" indent="0">
              <a:buNone/>
            </a:pPr>
            <a:endParaRPr lang="sk-SK" dirty="0"/>
          </a:p>
        </p:txBody>
      </p:sp>
      <p:sp>
        <p:nvSpPr>
          <p:cNvPr id="3" name="Nadpis 2"/>
          <p:cNvSpPr>
            <a:spLocks noGrp="1"/>
          </p:cNvSpPr>
          <p:nvPr>
            <p:ph type="title"/>
          </p:nvPr>
        </p:nvSpPr>
        <p:spPr>
          <a:xfrm>
            <a:off x="35496" y="188640"/>
            <a:ext cx="9001000" cy="720080"/>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a:solidFill>
                  <a:srgbClr val="C00000"/>
                </a:solidFill>
                <a:latin typeface="Bookman Old Style" panose="02050604050505020204" pitchFamily="18" charset="0"/>
              </a:rPr>
              <a:t>koreňová</a:t>
            </a:r>
            <a:endParaRPr lang="sk-SK" sz="2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653136"/>
            <a:ext cx="2286000" cy="201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lh6.googleusercontent.com/-yLA41fCJusg/TXZ9u_3UXEI/AAAAAAAAERI/4QksBqHGYTw/s1600/2011_03_08_18_45-002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653426"/>
            <a:ext cx="2376264" cy="201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5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323528" y="1052736"/>
            <a:ext cx="8568952" cy="5542384"/>
          </a:xfrm>
        </p:spPr>
        <p:txBody>
          <a:bodyPr>
            <a:normAutofit/>
          </a:bodyPr>
          <a:lstStyle/>
          <a:p>
            <a:pPr marL="0" indent="0">
              <a:buNone/>
            </a:pPr>
            <a:r>
              <a:rPr lang="sk-SK" b="1" dirty="0"/>
              <a:t>Baklažán</a:t>
            </a:r>
            <a:r>
              <a:rPr lang="sk-SK" dirty="0"/>
              <a:t> je rastlina z čeľade ľuľkovité. Je blízko príbuzným </a:t>
            </a:r>
            <a:r>
              <a:rPr lang="sk-SK" dirty="0" smtClean="0"/>
              <a:t>paradajke </a:t>
            </a:r>
            <a:r>
              <a:rPr lang="sk-SK" dirty="0"/>
              <a:t>a </a:t>
            </a:r>
            <a:r>
              <a:rPr lang="sk-SK" dirty="0" smtClean="0"/>
              <a:t>zemiaku. </a:t>
            </a:r>
            <a:r>
              <a:rPr lang="sk-SK" dirty="0"/>
              <a:t>Je to trvalá rastlina, pestuje sa celoročne. Jeho plod sa často používa vo varení. Rastie do výšky 40 – 150 cm s veľkými a hrubými listami, ktoré sú dlhé 10 – 20 cm a 5 – 10 cm široké. Divé odrody môžu narásť do výšky 225 cm s listami dlhými viac ako 30 cm a viac ako 15 cm širokými. Obsahuje veľa draslíka, vitamínov skupiny B - B1, B2, B5, B5, B9, ďalej vitamíny C, E, K, vlákniny,  mangán a meď, minerály, vápnik, železo a fosfor, antioxidanty, pektín, ale obsahuje aj solanín, </a:t>
            </a:r>
            <a:r>
              <a:rPr lang="sk-SK" b="1" dirty="0"/>
              <a:t>preto baklažán nejeme surový</a:t>
            </a:r>
            <a:r>
              <a:rPr lang="sk-SK" dirty="0"/>
              <a:t>, solanín je jedovatá látka, ktorá sa varením rozpúšťa a stráca. Plod baklažánu obsahuje nikotín. Prevažne sa pestuje tam, kde sa darí zelenine - </a:t>
            </a:r>
            <a:r>
              <a:rPr lang="sk-SK" dirty="0" smtClean="0"/>
              <a:t>paprike </a:t>
            </a:r>
            <a:r>
              <a:rPr lang="sk-SK" dirty="0"/>
              <a:t>a </a:t>
            </a:r>
            <a:r>
              <a:rPr lang="sk-SK" dirty="0" smtClean="0"/>
              <a:t>paradajkám. </a:t>
            </a:r>
            <a:r>
              <a:rPr lang="sk-SK" dirty="0"/>
              <a:t>Pri pestovaní vyžaduje vonkajšie teploty od 20 do 28 °C a nočné teploty od 15 do 18 °C a to na miestach chránených pred studeným vetrom. Kvalitnú úrodu dosiahneme najmä na vzdušných, ľahkých a </a:t>
            </a:r>
            <a:r>
              <a:rPr lang="sk-SK" dirty="0" smtClean="0"/>
              <a:t>vyhrievaných </a:t>
            </a:r>
            <a:r>
              <a:rPr lang="sk-SK" dirty="0"/>
              <a:t>hlinitých, alebo hlinito - piesočnatých pôdach s humusom.</a:t>
            </a:r>
            <a:br>
              <a:rPr lang="sk-SK" dirty="0"/>
            </a:br>
            <a:endParaRPr lang="sk-SK" dirty="0" smtClean="0"/>
          </a:p>
        </p:txBody>
      </p:sp>
      <p:sp>
        <p:nvSpPr>
          <p:cNvPr id="3" name="Nadpis 2"/>
          <p:cNvSpPr>
            <a:spLocks noGrp="1"/>
          </p:cNvSpPr>
          <p:nvPr>
            <p:ph type="title"/>
          </p:nvPr>
        </p:nvSpPr>
        <p:spPr>
          <a:xfrm>
            <a:off x="107504" y="188640"/>
            <a:ext cx="8928992" cy="648072"/>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smtClean="0">
                <a:solidFill>
                  <a:srgbClr val="C00000"/>
                </a:solidFill>
                <a:latin typeface="Bookman Old Style" panose="02050604050505020204" pitchFamily="18" charset="0"/>
              </a:rPr>
              <a:t>plodová</a:t>
            </a:r>
            <a:endParaRPr lang="sk-SK" sz="2200" dirty="0"/>
          </a:p>
        </p:txBody>
      </p:sp>
      <p:pic>
        <p:nvPicPr>
          <p:cNvPr id="1029" name="Picture 5" descr="http://www.akosadit.sk/img/vegetables/1/veg27_gr_rows2_pri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37112"/>
            <a:ext cx="829627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83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07504" y="188640"/>
            <a:ext cx="8928992" cy="720080"/>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a:solidFill>
                  <a:srgbClr val="C00000"/>
                </a:solidFill>
                <a:latin typeface="Bookman Old Style" panose="02050604050505020204" pitchFamily="18" charset="0"/>
              </a:rPr>
              <a:t>plodová</a:t>
            </a:r>
            <a:endParaRPr lang="sk-SK" sz="2200" dirty="0"/>
          </a:p>
        </p:txBody>
      </p:sp>
      <p:pic>
        <p:nvPicPr>
          <p:cNvPr id="4"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812528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111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836712"/>
            <a:ext cx="8712968" cy="5830416"/>
          </a:xfrm>
        </p:spPr>
        <p:txBody>
          <a:bodyPr/>
          <a:lstStyle/>
          <a:p>
            <a:pPr marL="0" indent="0">
              <a:buNone/>
            </a:pPr>
            <a:r>
              <a:rPr lang="sk-SK" i="0" dirty="0">
                <a:latin typeface="Arial" panose="020B0604020202020204" pitchFamily="34" charset="0"/>
                <a:cs typeface="Arial" panose="020B0604020202020204" pitchFamily="34" charset="0"/>
              </a:rPr>
              <a:t>Nazýva sa aj </a:t>
            </a:r>
            <a:r>
              <a:rPr lang="sk-SK" b="1" i="0" dirty="0">
                <a:latin typeface="Arial" panose="020B0604020202020204" pitchFamily="34" charset="0"/>
                <a:cs typeface="Arial" panose="020B0604020202020204" pitchFamily="34" charset="0"/>
              </a:rPr>
              <a:t>žltý zázrak alebo </a:t>
            </a:r>
            <a:r>
              <a:rPr lang="sk-SK" b="1" i="0" dirty="0" smtClean="0">
                <a:latin typeface="Arial" panose="020B0604020202020204" pitchFamily="34" charset="0"/>
                <a:cs typeface="Arial" panose="020B0604020202020204" pitchFamily="34" charset="0"/>
              </a:rPr>
              <a:t>super potravina</a:t>
            </a:r>
            <a:r>
              <a:rPr lang="sk-SK" i="0" dirty="0">
                <a:latin typeface="Arial" panose="020B0604020202020204" pitchFamily="34" charset="0"/>
                <a:cs typeface="Arial" panose="020B0604020202020204" pitchFamily="34" charset="0"/>
              </a:rPr>
              <a:t>, a to oprávnene, lebo obsahuje množstvo výživných látok. Pochádza z Číny, kde sa pestuje už viac ako tri tisícročia</a:t>
            </a:r>
            <a:r>
              <a:rPr lang="sk-SK" i="0" dirty="0" smtClean="0">
                <a:latin typeface="Arial" panose="020B0604020202020204" pitchFamily="34" charset="0"/>
                <a:cs typeface="Arial" panose="020B0604020202020204" pitchFamily="34" charset="0"/>
              </a:rPr>
              <a:t>.</a:t>
            </a:r>
          </a:p>
          <a:p>
            <a:pPr marL="0" indent="0">
              <a:buNone/>
            </a:pPr>
            <a:r>
              <a:rPr lang="sk-SK" i="0" dirty="0">
                <a:latin typeface="Arial" panose="020B0604020202020204" pitchFamily="34" charset="0"/>
                <a:cs typeface="Arial" panose="020B0604020202020204" pitchFamily="34" charset="0"/>
              </a:rPr>
              <a:t>Sója obsahuje asi </a:t>
            </a:r>
            <a:r>
              <a:rPr lang="sk-SK" b="1" i="0" dirty="0">
                <a:latin typeface="Arial" panose="020B0604020202020204" pitchFamily="34" charset="0"/>
                <a:cs typeface="Arial" panose="020B0604020202020204" pitchFamily="34" charset="0"/>
              </a:rPr>
              <a:t>21 % sacharidov</a:t>
            </a:r>
            <a:r>
              <a:rPr lang="sk-SK" i="0" dirty="0">
                <a:latin typeface="Arial" panose="020B0604020202020204" pitchFamily="34" charset="0"/>
                <a:cs typeface="Arial" panose="020B0604020202020204" pitchFamily="34" charset="0"/>
              </a:rPr>
              <a:t>, z toho najviac oligosacharidov a sacharózy a len malé množstvo škrobu. Okrem toho obsahuje až </a:t>
            </a:r>
            <a:r>
              <a:rPr lang="sk-SK" b="1" i="0" dirty="0">
                <a:latin typeface="Arial" panose="020B0604020202020204" pitchFamily="34" charset="0"/>
                <a:cs typeface="Arial" panose="020B0604020202020204" pitchFamily="34" charset="0"/>
              </a:rPr>
              <a:t>10  % vlákniny </a:t>
            </a:r>
            <a:r>
              <a:rPr lang="sk-SK" i="0" dirty="0">
                <a:latin typeface="Arial" panose="020B0604020202020204" pitchFamily="34" charset="0"/>
                <a:cs typeface="Arial" panose="020B0604020202020204" pitchFamily="34" charset="0"/>
              </a:rPr>
              <a:t>a </a:t>
            </a:r>
            <a:r>
              <a:rPr lang="sk-SK" b="1" i="0" dirty="0">
                <a:latin typeface="Arial" panose="020B0604020202020204" pitchFamily="34" charset="0"/>
                <a:cs typeface="Arial" panose="020B0604020202020204" pitchFamily="34" charset="0"/>
              </a:rPr>
              <a:t>žiaden lepok</a:t>
            </a:r>
            <a:r>
              <a:rPr lang="sk-SK" i="0" dirty="0">
                <a:latin typeface="Arial" panose="020B0604020202020204" pitchFamily="34" charset="0"/>
                <a:cs typeface="Arial" panose="020B0604020202020204" pitchFamily="34" charset="0"/>
              </a:rPr>
              <a:t>, preto je vhodná pre diabetikov aj celiatikov. Sójové proteíny sú podobne dobre využiteľné a vstrebateľné ako proteíny z kravského mlieka: </a:t>
            </a:r>
            <a:r>
              <a:rPr lang="sk-SK" b="1" i="0" dirty="0">
                <a:solidFill>
                  <a:srgbClr val="FF0000"/>
                </a:solidFill>
                <a:latin typeface="Arial" panose="020B0604020202020204" pitchFamily="34" charset="0"/>
                <a:cs typeface="Arial" panose="020B0604020202020204" pitchFamily="34" charset="0"/>
              </a:rPr>
              <a:t>1 kg sójových bôbov nahradí 8 až 12 l kravského mlieka alebo 2,5 kg teľacieho mäsa</a:t>
            </a:r>
            <a:r>
              <a:rPr lang="sk-SK" i="0" dirty="0">
                <a:latin typeface="Arial" panose="020B0604020202020204" pitchFamily="34" charset="0"/>
                <a:cs typeface="Arial" panose="020B0604020202020204" pitchFamily="34" charset="0"/>
              </a:rPr>
              <a:t>. V sóji sa </a:t>
            </a:r>
            <a:r>
              <a:rPr lang="sk-SK" b="1" i="0" dirty="0">
                <a:latin typeface="Arial" panose="020B0604020202020204" pitchFamily="34" charset="0"/>
                <a:cs typeface="Arial" panose="020B0604020202020204" pitchFamily="34" charset="0"/>
              </a:rPr>
              <a:t>nachádza aj 20 % kvalitného tuku </a:t>
            </a:r>
            <a:r>
              <a:rPr lang="sk-SK" i="0" dirty="0">
                <a:latin typeface="Arial" panose="020B0604020202020204" pitchFamily="34" charset="0"/>
                <a:cs typeface="Arial" panose="020B0604020202020204" pitchFamily="34" charset="0"/>
              </a:rPr>
              <a:t>s asi </a:t>
            </a:r>
            <a:r>
              <a:rPr lang="sk-SK" b="1" i="0" dirty="0">
                <a:latin typeface="Arial" panose="020B0604020202020204" pitchFamily="34" charset="0"/>
                <a:cs typeface="Arial" panose="020B0604020202020204" pitchFamily="34" charset="0"/>
              </a:rPr>
              <a:t>2 % lecitínu</a:t>
            </a:r>
            <a:r>
              <a:rPr lang="sk-SK" i="0" dirty="0">
                <a:latin typeface="Arial" panose="020B0604020202020204" pitchFamily="34" charset="0"/>
                <a:cs typeface="Arial" panose="020B0604020202020204" pitchFamily="34" charset="0"/>
              </a:rPr>
              <a:t>, pričom tuk je prevažne nenasýtený a </a:t>
            </a:r>
            <a:r>
              <a:rPr lang="sk-SK" b="1" i="0" dirty="0">
                <a:solidFill>
                  <a:srgbClr val="FF00FF"/>
                </a:solidFill>
                <a:latin typeface="Arial" panose="020B0604020202020204" pitchFamily="34" charset="0"/>
                <a:cs typeface="Arial" panose="020B0604020202020204" pitchFamily="34" charset="0"/>
              </a:rPr>
              <a:t>pomáha</a:t>
            </a:r>
            <a:r>
              <a:rPr lang="sk-SK" i="0" dirty="0">
                <a:latin typeface="Arial" panose="020B0604020202020204" pitchFamily="34" charset="0"/>
                <a:cs typeface="Arial" panose="020B0604020202020204" pitchFamily="34" charset="0"/>
              </a:rPr>
              <a:t> nám spolu s lecitínom </a:t>
            </a:r>
            <a:r>
              <a:rPr lang="sk-SK" b="1" i="0" dirty="0">
                <a:solidFill>
                  <a:srgbClr val="FF00FF"/>
                </a:solidFill>
                <a:latin typeface="Arial" panose="020B0604020202020204" pitchFamily="34" charset="0"/>
                <a:cs typeface="Arial" panose="020B0604020202020204" pitchFamily="34" charset="0"/>
              </a:rPr>
              <a:t>znižovať cholesterol a čistiť </a:t>
            </a:r>
            <a:r>
              <a:rPr lang="sk-SK" i="0" dirty="0">
                <a:latin typeface="Arial" panose="020B0604020202020204" pitchFamily="34" charset="0"/>
                <a:cs typeface="Arial" panose="020B0604020202020204" pitchFamily="34" charset="0"/>
              </a:rPr>
              <a:t>naše </a:t>
            </a:r>
            <a:r>
              <a:rPr lang="sk-SK" b="1" i="0" dirty="0">
                <a:solidFill>
                  <a:srgbClr val="FF00FF"/>
                </a:solidFill>
                <a:latin typeface="Arial" panose="020B0604020202020204" pitchFamily="34" charset="0"/>
                <a:cs typeface="Arial" panose="020B0604020202020204" pitchFamily="34" charset="0"/>
              </a:rPr>
              <a:t>zanesené cievy</a:t>
            </a:r>
            <a:r>
              <a:rPr lang="sk-SK" i="0" dirty="0">
                <a:latin typeface="Arial" panose="020B0604020202020204" pitchFamily="34" charset="0"/>
                <a:cs typeface="Arial" panose="020B0604020202020204" pitchFamily="34" charset="0"/>
              </a:rPr>
              <a:t>. Lecitín okrem iného podporuje detoxikáciu pečene. (Ak pri pečení pridáme sójovú múku k pšeničnej, ušetríme vajíčka, lebo sójový lecitín pôsobí takisto emulgačne ako ten vo vajíčkach.) </a:t>
            </a:r>
            <a:r>
              <a:rPr lang="sk-SK" b="1" i="0" dirty="0">
                <a:solidFill>
                  <a:srgbClr val="CC0000"/>
                </a:solidFill>
                <a:latin typeface="Arial" panose="020B0604020202020204" pitchFamily="34" charset="0"/>
                <a:cs typeface="Arial" panose="020B0604020202020204" pitchFamily="34" charset="0"/>
              </a:rPr>
              <a:t>Sója je rekordérkou v obsahu železa: 100 g obsahuje 15,7 mg, čo je 5-krát viac, ako je v mäse</a:t>
            </a:r>
            <a:r>
              <a:rPr lang="sk-SK" i="0" dirty="0">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xfrm>
            <a:off x="107504" y="188640"/>
            <a:ext cx="8856984" cy="720080"/>
          </a:xfrm>
        </p:spPr>
        <p:txBody>
          <a:bodyPr>
            <a:normAutofit fontScale="90000"/>
          </a:bodyPr>
          <a:lstStyle/>
          <a:p>
            <a:r>
              <a:rPr lang="sk-SK" sz="36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smtClean="0">
                <a:solidFill>
                  <a:srgbClr val="800000"/>
                </a:solidFill>
                <a:latin typeface="Bookman Old Style" panose="02050604050505020204" pitchFamily="18" charset="0"/>
              </a:rPr>
              <a:t>STRUKOVÁ</a:t>
            </a:r>
            <a:endParaRPr lang="sk-SK" sz="2200" dirty="0">
              <a:solidFill>
                <a:srgbClr val="800000"/>
              </a:solidFill>
            </a:endParaRPr>
          </a:p>
        </p:txBody>
      </p:sp>
      <p:pic>
        <p:nvPicPr>
          <p:cNvPr id="4" name="Obrázok 3" descr="strkukoviny, sój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13995" y="4581128"/>
            <a:ext cx="3433564" cy="2061394"/>
          </a:xfrm>
          <a:prstGeom prst="rect">
            <a:avLst/>
          </a:prstGeom>
          <a:noFill/>
          <a:ln>
            <a:noFill/>
          </a:ln>
        </p:spPr>
      </p:pic>
    </p:spTree>
    <p:extLst>
      <p:ext uri="{BB962C8B-B14F-4D97-AF65-F5344CB8AC3E}">
        <p14:creationId xmlns:p14="http://schemas.microsoft.com/office/powerpoint/2010/main" val="364330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08720"/>
            <a:ext cx="8856984" cy="5686400"/>
          </a:xfrm>
        </p:spPr>
        <p:txBody>
          <a:bodyPr/>
          <a:lstStyle/>
          <a:p>
            <a:pPr marL="0" indent="0">
              <a:buNone/>
            </a:pPr>
            <a:r>
              <a:rPr lang="sk-SK" sz="2800" b="1" dirty="0"/>
              <a:t>Koriander</a:t>
            </a:r>
            <a:r>
              <a:rPr lang="sk-SK" dirty="0"/>
              <a:t> je jednoročná rastlina z čeľade mrkvovitých (Apiaceae), plano rastúca v Stredomorí, oddávna pestovaná v Indii a v Egypte. </a:t>
            </a:r>
          </a:p>
          <a:p>
            <a:pPr marL="0" indent="0">
              <a:buNone/>
            </a:pPr>
            <a:r>
              <a:rPr lang="sk-SK" b="1" dirty="0"/>
              <a:t>Použitie:</a:t>
            </a:r>
            <a:r>
              <a:rPr lang="sk-SK" dirty="0"/>
              <a:t> Koriander je príbuzný anízu, rasci a kôpru. Používa sa najmä na nakladanie húb a zeleniny, do chleba a údenárskych výrobkov, na prípravu jahňacieho a bravčového mäsa a na výrobu alkoholických nápojov. Z koriandra sú požívateľné všetky časti rastliny. Každá má svoju špecifickú arómu a chuť. Listy majú príchuť anízu, semená sú sladkasté, arómou pripomínajúce pomarančovú kôru a koreň je intenzívnejšou verziou listu. </a:t>
            </a:r>
          </a:p>
          <a:p>
            <a:pPr marL="0" indent="0">
              <a:buNone/>
            </a:pPr>
            <a:r>
              <a:rPr lang="sk-SK" b="1" dirty="0"/>
              <a:t>Liečivé účinky: </a:t>
            </a:r>
            <a:r>
              <a:rPr lang="sk-SK" dirty="0"/>
              <a:t>Z koriandra sa zbiera plod, ktorý sa využíva ako korenie. Koriander podporuje tvorbu žalúdočných štiav, čím priaznivo ovplyvňuje trávenie. Aromatická (silicová) a koreninová droga, osožná v lekárnictve (ofic. Oleum coriandri), voňavkárstve, likérnictve, cukrárstve, v domácnostiach (ako korenie). </a:t>
            </a:r>
            <a:r>
              <a:rPr lang="sk-SK" b="1" dirty="0"/>
              <a:t>Upravuje trávenie, uvoľňuje nadmerné plyny</a:t>
            </a:r>
            <a:r>
              <a:rPr lang="sk-SK" dirty="0"/>
              <a:t> (vetry - karminatívum) </a:t>
            </a:r>
            <a:r>
              <a:rPr lang="sk-SK" b="1" dirty="0"/>
              <a:t>v črevách a utišuje s tým súvisiace kolikové bolesti, pôsobí proti črevným parazitom</a:t>
            </a:r>
            <a:r>
              <a:rPr lang="sk-SK" dirty="0"/>
              <a:t> (hlístam a pod.), </a:t>
            </a:r>
            <a:r>
              <a:rPr lang="sk-SK" b="1" dirty="0"/>
              <a:t>povzbudzuje nervovú činnosť</a:t>
            </a:r>
            <a:r>
              <a:rPr lang="sk-SK" dirty="0"/>
              <a:t>, používa sa tiež ako liečivo pre chuť do jedla (stomachikum), ďalej ako látka pôsobiaca na nervovú sústavu (nervinum), chuťové a vôňové prísady, ktorou sa spríjemňuje chuť (korigens</a:t>
            </a:r>
            <a:r>
              <a:rPr lang="sk-SK" dirty="0" smtClean="0"/>
              <a:t>).</a:t>
            </a:r>
            <a:endParaRPr lang="sk-SK" dirty="0"/>
          </a:p>
        </p:txBody>
      </p:sp>
      <p:sp>
        <p:nvSpPr>
          <p:cNvPr id="3" name="Nadpis 2"/>
          <p:cNvSpPr>
            <a:spLocks noGrp="1"/>
          </p:cNvSpPr>
          <p:nvPr>
            <p:ph type="title"/>
          </p:nvPr>
        </p:nvSpPr>
        <p:spPr>
          <a:xfrm>
            <a:off x="107504" y="188640"/>
            <a:ext cx="8928992" cy="720080"/>
          </a:xfrm>
        </p:spPr>
        <p:txBody>
          <a:bodyPr>
            <a:normAutofit fontScale="90000"/>
          </a:bodyPr>
          <a:lstStyle/>
          <a:p>
            <a:r>
              <a:rPr lang="sk-SK" sz="33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200" b="1" dirty="0" smtClean="0">
                <a:solidFill>
                  <a:srgbClr val="C00000"/>
                </a:solidFill>
                <a:latin typeface="Bookman Old Style" panose="02050604050505020204" pitchFamily="18" charset="0"/>
              </a:rPr>
              <a:t>koreninová</a:t>
            </a:r>
            <a:endParaRPr lang="sk-SK" sz="2200" dirty="0"/>
          </a:p>
        </p:txBody>
      </p:sp>
    </p:spTree>
    <p:extLst>
      <p:ext uri="{BB962C8B-B14F-4D97-AF65-F5344CB8AC3E}">
        <p14:creationId xmlns:p14="http://schemas.microsoft.com/office/powerpoint/2010/main" val="843544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07504" y="188640"/>
            <a:ext cx="8856984" cy="648072"/>
          </a:xfrm>
        </p:spPr>
        <p:txBody>
          <a:bodyPr>
            <a:normAutofit fontScale="90000"/>
          </a:bodyPr>
          <a:lstStyle/>
          <a:p>
            <a:r>
              <a:rPr lang="sk-SK" sz="3200" b="1" dirty="0">
                <a:solidFill>
                  <a:schemeClr val="bg2">
                    <a:lumMod val="25000"/>
                  </a:schemeClr>
                </a:solidFill>
                <a:latin typeface="Bookman Old Style" panose="02050604050505020204" pitchFamily="18" charset="0"/>
              </a:rPr>
              <a:t>Odporúčané druhy zeleniny</a:t>
            </a:r>
            <a:r>
              <a:rPr lang="sk-SK" b="1" dirty="0">
                <a:solidFill>
                  <a:schemeClr val="bg2">
                    <a:lumMod val="25000"/>
                  </a:schemeClr>
                </a:solidFill>
                <a:latin typeface="Bookman Old Style" panose="02050604050505020204" pitchFamily="18" charset="0"/>
              </a:rPr>
              <a:t>  </a:t>
            </a:r>
            <a:r>
              <a:rPr lang="sk-SK" sz="2000" b="1" dirty="0">
                <a:solidFill>
                  <a:srgbClr val="C00000"/>
                </a:solidFill>
                <a:latin typeface="Bookman Old Style" panose="02050604050505020204" pitchFamily="18" charset="0"/>
              </a:rPr>
              <a:t>koreninová</a:t>
            </a:r>
            <a:endParaRPr lang="sk-SK" sz="2000" dirty="0"/>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3577654" cy="493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zlataleta.com/wp-content/uploads/2012/05/koria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784"/>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otany.cz/foto2/coriandrumherb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49080"/>
            <a:ext cx="3810000" cy="227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6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07504" y="908720"/>
            <a:ext cx="8937759" cy="5902424"/>
          </a:xfrm>
        </p:spPr>
        <p:txBody>
          <a:bodyPr/>
          <a:lstStyle/>
          <a:p>
            <a:pPr marL="0" indent="0">
              <a:buNone/>
            </a:pPr>
            <a:r>
              <a:rPr lang="sk-SK" dirty="0" smtClean="0"/>
              <a:t>                     </a:t>
            </a:r>
            <a:r>
              <a:rPr lang="sk-SK" sz="2000" b="1" i="0" dirty="0">
                <a:solidFill>
                  <a:srgbClr val="990033"/>
                </a:solidFill>
                <a:latin typeface="Bookman Old Style" panose="02050604050505020204" pitchFamily="18" charset="0"/>
              </a:rPr>
              <a:t>zámysel  (rozvaha) pestovania zeleniny</a:t>
            </a:r>
            <a:r>
              <a:rPr lang="sk-SK" dirty="0" smtClean="0"/>
              <a:t>  (čo budeme pestovať)                                          </a:t>
            </a:r>
          </a:p>
          <a:p>
            <a:pPr marL="0" indent="0">
              <a:buNone/>
            </a:pPr>
            <a:endParaRPr lang="sk-SK" dirty="0"/>
          </a:p>
          <a:p>
            <a:pPr marL="0" indent="0">
              <a:buNone/>
            </a:pPr>
            <a:r>
              <a:rPr lang="sk-SK" dirty="0" smtClean="0"/>
              <a:t>                     </a:t>
            </a:r>
            <a:r>
              <a:rPr lang="sk-SK" sz="2000" b="1" i="0" dirty="0">
                <a:solidFill>
                  <a:srgbClr val="990033"/>
                </a:solidFill>
                <a:latin typeface="Bookman Old Style" panose="02050604050505020204" pitchFamily="18" charset="0"/>
              </a:rPr>
              <a:t>ktoré zeleninové druhy budeme pestovať </a:t>
            </a:r>
            <a:r>
              <a:rPr lang="sk-SK" dirty="0"/>
              <a:t>(zeleninové trate)</a:t>
            </a:r>
          </a:p>
          <a:p>
            <a:pPr marL="0" indent="0">
              <a:buNone/>
            </a:pPr>
            <a:endParaRPr lang="sk-SK" sz="2000" b="1" i="0" dirty="0" smtClean="0">
              <a:solidFill>
                <a:srgbClr val="990033"/>
              </a:solidFill>
              <a:latin typeface="Bookman Old Style" panose="02050604050505020204" pitchFamily="18" charset="0"/>
            </a:endParaRPr>
          </a:p>
          <a:p>
            <a:pPr marL="0" indent="0">
              <a:buNone/>
            </a:pPr>
            <a:r>
              <a:rPr lang="sk-SK" sz="2000" b="1" i="0" dirty="0">
                <a:solidFill>
                  <a:srgbClr val="990033"/>
                </a:solidFill>
                <a:latin typeface="Bookman Old Style" panose="02050604050505020204" pitchFamily="18" charset="0"/>
              </a:rPr>
              <a:t> </a:t>
            </a:r>
            <a:r>
              <a:rPr lang="sk-SK" sz="2000" b="1" i="0" dirty="0" smtClean="0">
                <a:solidFill>
                  <a:srgbClr val="990033"/>
                </a:solidFill>
                <a:latin typeface="Bookman Old Style" panose="02050604050505020204" pitchFamily="18" charset="0"/>
              </a:rPr>
              <a:t>           akú rozlohu máme na pestovanie k dispozícii    </a:t>
            </a:r>
          </a:p>
          <a:p>
            <a:pPr marL="0" indent="0">
              <a:buNone/>
            </a:pPr>
            <a:endParaRPr lang="sk-SK" sz="2000" b="1" i="0" dirty="0">
              <a:solidFill>
                <a:srgbClr val="990033"/>
              </a:solidFill>
              <a:latin typeface="Bookman Old Style" panose="02050604050505020204" pitchFamily="18" charset="0"/>
            </a:endParaRPr>
          </a:p>
          <a:p>
            <a:pPr marL="0" indent="0">
              <a:buNone/>
            </a:pPr>
            <a:r>
              <a:rPr lang="sk-SK" sz="2000" b="1" i="0" dirty="0" smtClean="0">
                <a:solidFill>
                  <a:srgbClr val="990033"/>
                </a:solidFill>
                <a:latin typeface="Bookman Old Style" panose="02050604050505020204" pitchFamily="18" charset="0"/>
              </a:rPr>
              <a:t>            aká je expozícia záhrady </a:t>
            </a:r>
            <a:r>
              <a:rPr lang="sk-SK" dirty="0"/>
              <a:t>(orientácia na svetové strany)  </a:t>
            </a:r>
            <a:endParaRPr lang="sk-SK" dirty="0" smtClean="0"/>
          </a:p>
          <a:p>
            <a:pPr marL="0" indent="0">
              <a:buNone/>
            </a:pPr>
            <a:endParaRPr lang="sk-SK" dirty="0"/>
          </a:p>
          <a:p>
            <a:pPr marL="0" indent="0">
              <a:buNone/>
            </a:pPr>
            <a:r>
              <a:rPr lang="sk-SK" dirty="0" smtClean="0"/>
              <a:t>                      </a:t>
            </a:r>
            <a:r>
              <a:rPr lang="sk-SK" sz="2000" b="1" i="0" dirty="0">
                <a:solidFill>
                  <a:srgbClr val="990033"/>
                </a:solidFill>
                <a:latin typeface="Bookman Old Style" panose="02050604050505020204" pitchFamily="18" charset="0"/>
              </a:rPr>
              <a:t>aké sú sklonové </a:t>
            </a:r>
            <a:r>
              <a:rPr lang="sk-SK" sz="2000" b="1" i="0" dirty="0" smtClean="0">
                <a:solidFill>
                  <a:srgbClr val="990033"/>
                </a:solidFill>
                <a:latin typeface="Bookman Old Style" panose="02050604050505020204" pitchFamily="18" charset="0"/>
              </a:rPr>
              <a:t>pomery </a:t>
            </a:r>
            <a:r>
              <a:rPr lang="sk-SK" dirty="0"/>
              <a:t>(rovina, mierny svah, </a:t>
            </a:r>
            <a:r>
              <a:rPr lang="sk-SK" dirty="0" smtClean="0"/>
              <a:t>terasy a pod.)</a:t>
            </a:r>
          </a:p>
          <a:p>
            <a:pPr marL="0" indent="0">
              <a:buNone/>
            </a:pPr>
            <a:endParaRPr lang="sk-SK" dirty="0"/>
          </a:p>
          <a:p>
            <a:pPr marL="0" indent="0">
              <a:buNone/>
            </a:pPr>
            <a:r>
              <a:rPr lang="sk-SK" dirty="0" smtClean="0"/>
              <a:t>                      </a:t>
            </a:r>
            <a:r>
              <a:rPr lang="sk-SK" sz="2000" b="1" i="0" dirty="0">
                <a:solidFill>
                  <a:srgbClr val="990033"/>
                </a:solidFill>
                <a:latin typeface="Bookman Old Style" panose="02050604050505020204" pitchFamily="18" charset="0"/>
              </a:rPr>
              <a:t>aké sú svetelné </a:t>
            </a:r>
            <a:r>
              <a:rPr lang="sk-SK" sz="2000" b="1" i="0" dirty="0" smtClean="0">
                <a:solidFill>
                  <a:srgbClr val="990033"/>
                </a:solidFill>
                <a:latin typeface="Bookman Old Style" panose="02050604050505020204" pitchFamily="18" charset="0"/>
              </a:rPr>
              <a:t>pomery </a:t>
            </a:r>
            <a:r>
              <a:rPr lang="sk-SK" dirty="0"/>
              <a:t>(plné svetlo, polotieň, tieň</a:t>
            </a:r>
            <a:r>
              <a:rPr lang="sk-SK" dirty="0" smtClean="0"/>
              <a:t>)</a:t>
            </a:r>
          </a:p>
          <a:p>
            <a:pPr marL="0" indent="0">
              <a:buNone/>
            </a:pPr>
            <a:endParaRPr lang="sk-SK" dirty="0"/>
          </a:p>
          <a:p>
            <a:pPr marL="0" indent="0">
              <a:buNone/>
            </a:pPr>
            <a:r>
              <a:rPr lang="sk-SK" dirty="0" smtClean="0"/>
              <a:t>                      </a:t>
            </a:r>
            <a:r>
              <a:rPr lang="sk-SK" sz="2000" b="1" i="0" dirty="0">
                <a:solidFill>
                  <a:srgbClr val="990033"/>
                </a:solidFill>
                <a:latin typeface="Bookman Old Style" panose="02050604050505020204" pitchFamily="18" charset="0"/>
              </a:rPr>
              <a:t>aké sú zdroje vody</a:t>
            </a:r>
          </a:p>
          <a:p>
            <a:pPr marL="0" indent="0">
              <a:buNone/>
            </a:pPr>
            <a:endParaRPr lang="sk-SK" dirty="0"/>
          </a:p>
          <a:p>
            <a:pPr marL="0" indent="0">
              <a:buNone/>
            </a:pPr>
            <a:r>
              <a:rPr lang="sk-SK" dirty="0" smtClean="0"/>
              <a:t>                      </a:t>
            </a:r>
            <a:r>
              <a:rPr lang="sk-SK" sz="2000" b="1" i="0" dirty="0">
                <a:solidFill>
                  <a:srgbClr val="990033"/>
                </a:solidFill>
                <a:latin typeface="Bookman Old Style" panose="02050604050505020204" pitchFamily="18" charset="0"/>
              </a:rPr>
              <a:t>alelopatické vzťahy</a:t>
            </a:r>
          </a:p>
        </p:txBody>
      </p:sp>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006666"/>
                </a:solidFill>
                <a:latin typeface="Bookman Old Style" panose="02050604050505020204" pitchFamily="18" charset="0"/>
              </a:rPr>
              <a:t>AGROTECHNIKA PESTOVANIA</a:t>
            </a:r>
            <a:endParaRPr lang="sk-SK" sz="3600" dirty="0">
              <a:solidFill>
                <a:srgbClr val="006666"/>
              </a:solidFill>
            </a:endParaRPr>
          </a:p>
        </p:txBody>
      </p:sp>
      <p:sp>
        <p:nvSpPr>
          <p:cNvPr id="4" name="Pruhovaná šípka vpravo 3"/>
          <p:cNvSpPr/>
          <p:nvPr/>
        </p:nvSpPr>
        <p:spPr>
          <a:xfrm>
            <a:off x="179512" y="996340"/>
            <a:ext cx="792088" cy="360040"/>
          </a:xfrm>
          <a:prstGeom prst="stripedRightArrow">
            <a:avLst/>
          </a:prstGeom>
          <a:solidFill>
            <a:schemeClr val="accent3">
              <a:lumMod val="20000"/>
              <a:lumOff val="80000"/>
            </a:schemeClr>
          </a:solidFill>
          <a:ln>
            <a:solidFill>
              <a:schemeClr val="accent3">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Pruhovaná šípka vpravo 4"/>
          <p:cNvSpPr/>
          <p:nvPr/>
        </p:nvSpPr>
        <p:spPr>
          <a:xfrm>
            <a:off x="179512" y="1658832"/>
            <a:ext cx="792088" cy="360040"/>
          </a:xfrm>
          <a:prstGeom prst="stripedRightArrow">
            <a:avLst/>
          </a:prstGeom>
          <a:solidFill>
            <a:schemeClr val="accent3">
              <a:lumMod val="20000"/>
              <a:lumOff val="80000"/>
            </a:schemeClr>
          </a:solidFill>
          <a:ln>
            <a:solidFill>
              <a:schemeClr val="accent3">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Pruhovaná šípka vpravo 5"/>
          <p:cNvSpPr/>
          <p:nvPr/>
        </p:nvSpPr>
        <p:spPr>
          <a:xfrm>
            <a:off x="179512" y="2420888"/>
            <a:ext cx="792088" cy="360040"/>
          </a:xfrm>
          <a:prstGeom prst="stripedRightArrow">
            <a:avLst/>
          </a:prstGeom>
          <a:solidFill>
            <a:schemeClr val="accent3">
              <a:lumMod val="20000"/>
              <a:lumOff val="80000"/>
            </a:schemeClr>
          </a:solidFill>
          <a:ln>
            <a:solidFill>
              <a:schemeClr val="accent3">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 name="Pruhovaná šípka vpravo 6"/>
          <p:cNvSpPr/>
          <p:nvPr/>
        </p:nvSpPr>
        <p:spPr>
          <a:xfrm>
            <a:off x="179512" y="3140968"/>
            <a:ext cx="792088" cy="360040"/>
          </a:xfrm>
          <a:prstGeom prst="stripedRightArrow">
            <a:avLst/>
          </a:prstGeom>
          <a:solidFill>
            <a:schemeClr val="accent3">
              <a:lumMod val="20000"/>
              <a:lumOff val="80000"/>
            </a:schemeClr>
          </a:solidFill>
          <a:ln>
            <a:solidFill>
              <a:schemeClr val="accent3">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 name="Pruhovaná šípka vpravo 7"/>
          <p:cNvSpPr/>
          <p:nvPr/>
        </p:nvSpPr>
        <p:spPr>
          <a:xfrm>
            <a:off x="179512" y="3897052"/>
            <a:ext cx="792088" cy="360040"/>
          </a:xfrm>
          <a:prstGeom prst="stripedRightArrow">
            <a:avLst/>
          </a:prstGeom>
          <a:solidFill>
            <a:schemeClr val="accent3">
              <a:lumMod val="20000"/>
              <a:lumOff val="80000"/>
            </a:schemeClr>
          </a:solidFill>
          <a:ln>
            <a:solidFill>
              <a:schemeClr val="accent3">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Pruhovaná šípka vpravo 8"/>
          <p:cNvSpPr/>
          <p:nvPr/>
        </p:nvSpPr>
        <p:spPr>
          <a:xfrm>
            <a:off x="179512" y="4581128"/>
            <a:ext cx="792088" cy="360040"/>
          </a:xfrm>
          <a:prstGeom prst="stripedRightArrow">
            <a:avLst/>
          </a:prstGeom>
          <a:solidFill>
            <a:schemeClr val="accent3">
              <a:lumMod val="20000"/>
              <a:lumOff val="80000"/>
            </a:schemeClr>
          </a:solidFill>
          <a:ln>
            <a:solidFill>
              <a:schemeClr val="accent3">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Pruhovaná šípka vpravo 9"/>
          <p:cNvSpPr/>
          <p:nvPr/>
        </p:nvSpPr>
        <p:spPr>
          <a:xfrm>
            <a:off x="179512" y="5254570"/>
            <a:ext cx="792088" cy="360040"/>
          </a:xfrm>
          <a:prstGeom prst="stripedRightArrow">
            <a:avLst/>
          </a:prstGeom>
          <a:solidFill>
            <a:schemeClr val="accent3">
              <a:lumMod val="20000"/>
              <a:lumOff val="80000"/>
            </a:schemeClr>
          </a:solidFill>
          <a:ln>
            <a:solidFill>
              <a:schemeClr val="accent3">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 name="Pruhovaná šípka vpravo 10"/>
          <p:cNvSpPr/>
          <p:nvPr/>
        </p:nvSpPr>
        <p:spPr>
          <a:xfrm>
            <a:off x="179512" y="5954329"/>
            <a:ext cx="792088" cy="360040"/>
          </a:xfrm>
          <a:prstGeom prst="stripedRightArrow">
            <a:avLst/>
          </a:prstGeom>
          <a:solidFill>
            <a:schemeClr val="accent3">
              <a:lumMod val="20000"/>
              <a:lumOff val="80000"/>
            </a:schemeClr>
          </a:solidFill>
          <a:ln>
            <a:solidFill>
              <a:schemeClr val="accent3">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1561223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88640"/>
            <a:ext cx="8640960" cy="720080"/>
          </a:xfrm>
        </p:spPr>
        <p:txBody>
          <a:bodyPr>
            <a:normAutofit/>
          </a:bodyPr>
          <a:lstStyle/>
          <a:p>
            <a:pPr algn="ctr"/>
            <a:r>
              <a:rPr lang="sk-SK" sz="3600" b="1" dirty="0" smtClean="0">
                <a:solidFill>
                  <a:srgbClr val="C00000"/>
                </a:solidFill>
                <a:latin typeface="Bookman Old Style" panose="02050604050505020204" pitchFamily="18" charset="0"/>
              </a:rPr>
              <a:t>AGROTECHNIKA PESTOVANIA</a:t>
            </a:r>
            <a:endParaRPr lang="sk-SK" sz="3600" b="1" dirty="0">
              <a:solidFill>
                <a:srgbClr val="C00000"/>
              </a:solidFill>
              <a:latin typeface="Bookman Old Style" panose="02050604050505020204" pitchFamily="18" charset="0"/>
            </a:endParaRPr>
          </a:p>
        </p:txBody>
      </p:sp>
      <p:pic>
        <p:nvPicPr>
          <p:cNvPr id="4" name="Picture 1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532948" cy="55446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539552" y="1628800"/>
            <a:ext cx="3328988" cy="396875"/>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altLang="sk-SK" sz="2000" b="1" dirty="0"/>
              <a:t>Zeleninové trate (skupiny)</a:t>
            </a:r>
          </a:p>
        </p:txBody>
      </p:sp>
      <p:sp>
        <p:nvSpPr>
          <p:cNvPr id="6" name="Text Box 5"/>
          <p:cNvSpPr txBox="1">
            <a:spLocks noChangeArrowheads="1"/>
          </p:cNvSpPr>
          <p:nvPr/>
        </p:nvSpPr>
        <p:spPr bwMode="auto">
          <a:xfrm>
            <a:off x="539552" y="2204864"/>
            <a:ext cx="8064896" cy="641350"/>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k-SK" altLang="sk-SK" b="1" dirty="0">
                <a:solidFill>
                  <a:srgbClr val="000000"/>
                </a:solidFill>
              </a:rPr>
              <a:t>1 – Zeleniny vyžadujúce priame hnojenie organickým hnojivom, maštaľným hnojom</a:t>
            </a:r>
            <a:r>
              <a:rPr lang="sk-SK" altLang="sk-SK" dirty="0">
                <a:solidFill>
                  <a:srgbClr val="000000"/>
                </a:solidFill>
              </a:rPr>
              <a:t> – kel, karfiol, kapusta, šalátové uhorky, pór, zeler, melóny, zemiaky.</a:t>
            </a:r>
          </a:p>
        </p:txBody>
      </p:sp>
      <p:sp>
        <p:nvSpPr>
          <p:cNvPr id="9" name="Text Box 2"/>
          <p:cNvSpPr txBox="1">
            <a:spLocks noChangeArrowheads="1"/>
          </p:cNvSpPr>
          <p:nvPr/>
        </p:nvSpPr>
        <p:spPr bwMode="auto">
          <a:xfrm>
            <a:off x="539552" y="2996951"/>
            <a:ext cx="8064896" cy="915987"/>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k-SK" altLang="sk-SK" b="1" dirty="0">
                <a:solidFill>
                  <a:srgbClr val="000000"/>
                </a:solidFill>
              </a:rPr>
              <a:t>2– Zeleniny náročné na živiny, ale vyžadujúce dobre rozložené organické hnojivo, maštaľný hnoj alebo kompost</a:t>
            </a:r>
            <a:r>
              <a:rPr lang="sk-SK" altLang="sk-SK" dirty="0">
                <a:solidFill>
                  <a:srgbClr val="000000"/>
                </a:solidFill>
              </a:rPr>
              <a:t> – rajčiaky, paprika, baklažán, uhorky nakladačky, kaleráb, zeler, špenát, šalát hlávkový.</a:t>
            </a:r>
            <a:endParaRPr lang="sk-SK" altLang="sk-SK" dirty="0"/>
          </a:p>
        </p:txBody>
      </p:sp>
      <p:sp>
        <p:nvSpPr>
          <p:cNvPr id="10" name="Text Box 3"/>
          <p:cNvSpPr txBox="1">
            <a:spLocks noChangeArrowheads="1"/>
          </p:cNvSpPr>
          <p:nvPr/>
        </p:nvSpPr>
        <p:spPr bwMode="auto">
          <a:xfrm>
            <a:off x="539552" y="4127812"/>
            <a:ext cx="8064896" cy="641350"/>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k-SK" altLang="sk-SK" b="1" dirty="0">
                <a:solidFill>
                  <a:srgbClr val="000000"/>
                </a:solidFill>
              </a:rPr>
              <a:t>3 – Zeleniny náročné na živiny, ale vyžadujúce pôdu v starej sile </a:t>
            </a:r>
            <a:r>
              <a:rPr lang="sk-SK" altLang="sk-SK" dirty="0">
                <a:solidFill>
                  <a:srgbClr val="000000"/>
                </a:solidFill>
              </a:rPr>
              <a:t>– cibuľa, cesnak, cvikla, mrkva, karotka, petržlen, paštrnák</a:t>
            </a:r>
            <a:endParaRPr lang="sk-SK" altLang="sk-SK" dirty="0"/>
          </a:p>
        </p:txBody>
      </p:sp>
      <p:sp>
        <p:nvSpPr>
          <p:cNvPr id="12" name="Rectangle 4"/>
          <p:cNvSpPr>
            <a:spLocks noChangeArrowheads="1"/>
          </p:cNvSpPr>
          <p:nvPr/>
        </p:nvSpPr>
        <p:spPr bwMode="auto">
          <a:xfrm>
            <a:off x="539552" y="5001425"/>
            <a:ext cx="8087279" cy="1465263"/>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k-SK" altLang="sk-SK" b="1" dirty="0">
                <a:solidFill>
                  <a:srgbClr val="000000"/>
                </a:solidFill>
              </a:rPr>
              <a:t>4 – Takzvané doberné zeleniny</a:t>
            </a:r>
            <a:r>
              <a:rPr lang="sk-SK" altLang="sk-SK" dirty="0">
                <a:solidFill>
                  <a:srgbClr val="000000"/>
                </a:solidFill>
              </a:rPr>
              <a:t> – hrášok, fazuľa, bôb, sója, cícer. Špecifickou skupinou je trváca zelenina, ako špargľa, rebarbora, topinambury či chren. Keďže na jednom záhone zostáva niekoľko rokov, vyžaduje dôkladnú prípravu pôdy s výdatnými vstupmi živín. Zvyčajne ich pestujeme na osobitnom záhone nezaradenom do systému striedania plodín.</a:t>
            </a:r>
          </a:p>
        </p:txBody>
      </p:sp>
    </p:spTree>
    <p:extLst>
      <p:ext uri="{BB962C8B-B14F-4D97-AF65-F5344CB8AC3E}">
        <p14:creationId xmlns:p14="http://schemas.microsoft.com/office/powerpoint/2010/main" val="3421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196752"/>
            <a:ext cx="8640960" cy="5398368"/>
          </a:xfrm>
        </p:spPr>
        <p:txBody>
          <a:bodyPr/>
          <a:lstStyle/>
          <a:p>
            <a:pPr marL="0" indent="0">
              <a:buNone/>
            </a:pPr>
            <a:r>
              <a:rPr lang="sk-SK" b="1" i="0" dirty="0" smtClean="0">
                <a:solidFill>
                  <a:srgbClr val="996633"/>
                </a:solidFill>
                <a:latin typeface="Bookman Old Style" panose="02050604050505020204" pitchFamily="18" charset="0"/>
              </a:rPr>
              <a:t>Látky, ktoré sú úplne prirodzené pre určitý druh zeleniny :</a:t>
            </a:r>
          </a:p>
          <a:p>
            <a:pPr marL="0" indent="0">
              <a:buNone/>
            </a:pPr>
            <a:r>
              <a:rPr lang="sk-SK" b="1" i="0" dirty="0" smtClean="0">
                <a:solidFill>
                  <a:schemeClr val="bg2">
                    <a:lumMod val="25000"/>
                  </a:schemeClr>
                </a:solidFill>
                <a:latin typeface="Bookman Old Style" panose="02050604050505020204" pitchFamily="18" charset="0"/>
                <a:cs typeface="Times New Roman"/>
              </a:rPr>
              <a:t>►</a:t>
            </a:r>
            <a:r>
              <a:rPr lang="sk-SK" b="1" i="0" dirty="0" smtClean="0">
                <a:solidFill>
                  <a:srgbClr val="996633"/>
                </a:solidFill>
                <a:latin typeface="Bookman Old Style" panose="02050604050505020204" pitchFamily="18" charset="0"/>
                <a:cs typeface="Times New Roman"/>
              </a:rPr>
              <a:t> </a:t>
            </a:r>
            <a:r>
              <a:rPr lang="sk-SK" i="0" dirty="0" smtClean="0">
                <a:solidFill>
                  <a:srgbClr val="002060"/>
                </a:solidFill>
                <a:latin typeface="Bookman Old Style" panose="02050604050505020204" pitchFamily="18" charset="0"/>
                <a:cs typeface="Times New Roman"/>
              </a:rPr>
              <a:t>kyselina šťaveľová a jej zlúčeniny </a:t>
            </a:r>
            <a:r>
              <a:rPr lang="sk-SK" i="0" dirty="0" smtClean="0">
                <a:solidFill>
                  <a:srgbClr val="FF0000"/>
                </a:solidFill>
                <a:latin typeface="Bookman Old Style" panose="02050604050505020204" pitchFamily="18" charset="0"/>
                <a:cs typeface="Times New Roman"/>
              </a:rPr>
              <a:t>(REBARBORA, ŠPENÁT)</a:t>
            </a:r>
          </a:p>
          <a:p>
            <a:pPr marL="0" indent="0">
              <a:buNone/>
            </a:pPr>
            <a:r>
              <a:rPr lang="sk-SK" i="0" dirty="0">
                <a:solidFill>
                  <a:srgbClr val="FF0000"/>
                </a:solidFill>
                <a:latin typeface="Bookman Old Style" panose="02050604050505020204" pitchFamily="18" charset="0"/>
                <a:cs typeface="Times New Roman"/>
              </a:rPr>
              <a:t> </a:t>
            </a:r>
            <a:r>
              <a:rPr lang="sk-SK" i="0" dirty="0" smtClean="0">
                <a:solidFill>
                  <a:srgbClr val="FF0000"/>
                </a:solidFill>
                <a:latin typeface="Bookman Old Style" panose="02050604050505020204" pitchFamily="18" charset="0"/>
                <a:cs typeface="Times New Roman"/>
              </a:rPr>
              <a:t>           viazanie  vápnika v organizme = odvápnenie kostí, svalov          </a:t>
            </a:r>
          </a:p>
          <a:p>
            <a:pPr marL="0" indent="0">
              <a:buNone/>
            </a:pPr>
            <a:r>
              <a:rPr lang="sk-SK" i="0" dirty="0">
                <a:solidFill>
                  <a:srgbClr val="FF0000"/>
                </a:solidFill>
                <a:latin typeface="Bookman Old Style" panose="02050604050505020204" pitchFamily="18" charset="0"/>
                <a:cs typeface="Times New Roman"/>
              </a:rPr>
              <a:t> </a:t>
            </a:r>
            <a:r>
              <a:rPr lang="sk-SK" i="0" dirty="0" smtClean="0">
                <a:solidFill>
                  <a:srgbClr val="FF0000"/>
                </a:solidFill>
                <a:latin typeface="Bookman Old Style" panose="02050604050505020204" pitchFamily="18" charset="0"/>
                <a:cs typeface="Times New Roman"/>
              </a:rPr>
              <a:t>             </a:t>
            </a:r>
            <a:r>
              <a:rPr lang="sk-SK" dirty="0"/>
              <a:t>Vápnik: je </a:t>
            </a:r>
            <a:r>
              <a:rPr lang="sk-SK" dirty="0" smtClean="0"/>
              <a:t>dôležitý </a:t>
            </a:r>
            <a:r>
              <a:rPr lang="sk-SK" dirty="0"/>
              <a:t>pre stavbu silných kostí a svalov. Odstraňuje svalové kŕče. </a:t>
            </a:r>
            <a:r>
              <a:rPr lang="sk-SK" dirty="0" smtClean="0"/>
              <a:t>     </a:t>
            </a:r>
          </a:p>
          <a:p>
            <a:pPr marL="0" indent="0">
              <a:buNone/>
            </a:pPr>
            <a:r>
              <a:rPr lang="sk-SK" dirty="0"/>
              <a:t> </a:t>
            </a:r>
            <a:r>
              <a:rPr lang="sk-SK" dirty="0" smtClean="0"/>
              <a:t>                    Pomáha </a:t>
            </a:r>
            <a:r>
              <a:rPr lang="sk-SK" dirty="0"/>
              <a:t>regulovať činnosť srdca a prenos nervových impulzov. V tele sa </a:t>
            </a:r>
            <a:r>
              <a:rPr lang="sk-SK" dirty="0" smtClean="0"/>
              <a:t> </a:t>
            </a:r>
          </a:p>
          <a:p>
            <a:pPr marL="0" indent="0">
              <a:buNone/>
            </a:pPr>
            <a:r>
              <a:rPr lang="sk-SK" dirty="0"/>
              <a:t> </a:t>
            </a:r>
            <a:r>
              <a:rPr lang="sk-SK" dirty="0" smtClean="0"/>
              <a:t>                    nachádza </a:t>
            </a:r>
            <a:r>
              <a:rPr lang="sk-SK" dirty="0"/>
              <a:t>1,7</a:t>
            </a:r>
            <a:r>
              <a:rPr lang="sk-SK" dirty="0" smtClean="0"/>
              <a:t>%</a:t>
            </a:r>
          </a:p>
          <a:p>
            <a:pPr marL="0" indent="0">
              <a:buNone/>
            </a:pPr>
            <a:endParaRPr lang="sk-SK" b="1" i="0" dirty="0" smtClean="0">
              <a:solidFill>
                <a:schemeClr val="bg2">
                  <a:lumMod val="25000"/>
                </a:schemeClr>
              </a:solidFill>
              <a:latin typeface="Bookman Old Style" panose="02050604050505020204" pitchFamily="18" charset="0"/>
              <a:cs typeface="Times New Roman"/>
            </a:endParaRPr>
          </a:p>
          <a:p>
            <a:pPr marL="0" indent="0">
              <a:buNone/>
            </a:pPr>
            <a:r>
              <a:rPr lang="sk-SK" b="1" i="0" dirty="0" smtClean="0">
                <a:solidFill>
                  <a:schemeClr val="bg2">
                    <a:lumMod val="25000"/>
                  </a:schemeClr>
                </a:solidFill>
                <a:latin typeface="Bookman Old Style" panose="02050604050505020204" pitchFamily="18" charset="0"/>
                <a:cs typeface="Times New Roman"/>
              </a:rPr>
              <a:t>► </a:t>
            </a:r>
            <a:r>
              <a:rPr lang="sk-SK" i="0" dirty="0">
                <a:solidFill>
                  <a:srgbClr val="002060"/>
                </a:solidFill>
                <a:latin typeface="Bookman Old Style" panose="02050604050505020204" pitchFamily="18" charset="0"/>
                <a:cs typeface="Times New Roman"/>
              </a:rPr>
              <a:t>sírne zlúčeniny (Brassica faktor) </a:t>
            </a:r>
            <a:r>
              <a:rPr lang="sk-SK" i="0" dirty="0" smtClean="0">
                <a:solidFill>
                  <a:srgbClr val="002060"/>
                </a:solidFill>
                <a:latin typeface="Bookman Old Style" panose="02050604050505020204" pitchFamily="18" charset="0"/>
                <a:cs typeface="Times New Roman"/>
              </a:rPr>
              <a:t>  </a:t>
            </a:r>
            <a:r>
              <a:rPr lang="sk-SK" i="0" dirty="0" smtClean="0">
                <a:solidFill>
                  <a:srgbClr val="FF0000"/>
                </a:solidFill>
                <a:latin typeface="Bookman Old Style" panose="02050604050505020204" pitchFamily="18" charset="0"/>
                <a:cs typeface="Times New Roman"/>
              </a:rPr>
              <a:t>u HLÚBOVIN</a:t>
            </a:r>
          </a:p>
          <a:p>
            <a:pPr marL="0" indent="0">
              <a:buNone/>
            </a:pPr>
            <a:r>
              <a:rPr lang="sk-SK" i="0" dirty="0">
                <a:solidFill>
                  <a:srgbClr val="FF0000"/>
                </a:solidFill>
                <a:latin typeface="Bookman Old Style" panose="02050604050505020204" pitchFamily="18" charset="0"/>
                <a:cs typeface="Times New Roman"/>
              </a:rPr>
              <a:t> </a:t>
            </a:r>
            <a:r>
              <a:rPr lang="sk-SK" i="0" dirty="0" smtClean="0">
                <a:solidFill>
                  <a:srgbClr val="FF0000"/>
                </a:solidFill>
                <a:latin typeface="Bookman Old Style" panose="02050604050505020204" pitchFamily="18" charset="0"/>
                <a:cs typeface="Times New Roman"/>
              </a:rPr>
              <a:t>            hypertrofia štítnej žľazy  </a:t>
            </a:r>
            <a:r>
              <a:rPr lang="sk-SK" i="0" dirty="0" smtClean="0">
                <a:latin typeface="Bookman Old Style" panose="02050604050505020204" pitchFamily="18" charset="0"/>
                <a:cs typeface="Times New Roman"/>
              </a:rPr>
              <a:t>(</a:t>
            </a:r>
            <a:r>
              <a:rPr lang="sk-SK" b="1" dirty="0" smtClean="0"/>
              <a:t>Zväčšenie </a:t>
            </a:r>
            <a:r>
              <a:rPr lang="sk-SK" b="1" dirty="0"/>
              <a:t>štítnej žľazy – </a:t>
            </a:r>
            <a:r>
              <a:rPr lang="sk-SK" b="1" dirty="0" smtClean="0"/>
              <a:t>struma)</a:t>
            </a:r>
            <a:endParaRPr lang="sk-SK" i="0" dirty="0" smtClean="0">
              <a:solidFill>
                <a:srgbClr val="FF0000"/>
              </a:solidFill>
              <a:latin typeface="Bookman Old Style" panose="02050604050505020204" pitchFamily="18" charset="0"/>
              <a:cs typeface="Times New Roman"/>
            </a:endParaRPr>
          </a:p>
          <a:p>
            <a:pPr marL="0" indent="0">
              <a:buNone/>
            </a:pPr>
            <a:r>
              <a:rPr lang="sk-SK" i="0" dirty="0">
                <a:solidFill>
                  <a:srgbClr val="FF0000"/>
                </a:solidFill>
                <a:latin typeface="Bookman Old Style" panose="02050604050505020204" pitchFamily="18" charset="0"/>
                <a:cs typeface="Times New Roman"/>
              </a:rPr>
              <a:t> </a:t>
            </a:r>
            <a:r>
              <a:rPr lang="sk-SK" i="0" dirty="0" smtClean="0">
                <a:solidFill>
                  <a:srgbClr val="FF0000"/>
                </a:solidFill>
                <a:latin typeface="Bookman Old Style" panose="02050604050505020204" pitchFamily="18" charset="0"/>
                <a:cs typeface="Times New Roman"/>
              </a:rPr>
              <a:t>            </a:t>
            </a:r>
            <a:r>
              <a:rPr lang="sk-SK" dirty="0" smtClean="0"/>
              <a:t>Tieto </a:t>
            </a:r>
            <a:r>
              <a:rPr lang="sk-SK" dirty="0"/>
              <a:t>druhy zeleniny je nutné konzumovať vo vhodných </a:t>
            </a:r>
            <a:r>
              <a:rPr lang="sk-SK" dirty="0" smtClean="0"/>
              <a:t>kombináciách </a:t>
            </a:r>
            <a:r>
              <a:rPr lang="sk-SK" dirty="0"/>
              <a:t>a v </a:t>
            </a:r>
            <a:r>
              <a:rPr lang="sk-SK" dirty="0" smtClean="0"/>
              <a:t> </a:t>
            </a:r>
          </a:p>
          <a:p>
            <a:pPr marL="0" indent="0">
              <a:buNone/>
            </a:pPr>
            <a:r>
              <a:rPr lang="sk-SK" dirty="0"/>
              <a:t> </a:t>
            </a:r>
            <a:r>
              <a:rPr lang="sk-SK" dirty="0" smtClean="0"/>
              <a:t>                    rozumnej </a:t>
            </a:r>
            <a:r>
              <a:rPr lang="sk-SK" dirty="0"/>
              <a:t>miere. Nemusíme sa príliš </a:t>
            </a:r>
            <a:r>
              <a:rPr lang="sk-SK" dirty="0" smtClean="0"/>
              <a:t> znepokojovať</a:t>
            </a:r>
            <a:r>
              <a:rPr lang="sk-SK" dirty="0"/>
              <a:t>, pretože k tomuto účinku </a:t>
            </a:r>
            <a:r>
              <a:rPr lang="sk-SK" dirty="0" smtClean="0"/>
              <a:t>  </a:t>
            </a:r>
          </a:p>
          <a:p>
            <a:pPr marL="0" indent="0">
              <a:buNone/>
            </a:pPr>
            <a:r>
              <a:rPr lang="sk-SK" dirty="0"/>
              <a:t> </a:t>
            </a:r>
            <a:r>
              <a:rPr lang="sk-SK" dirty="0" smtClean="0"/>
              <a:t>                    dochádza </a:t>
            </a:r>
            <a:r>
              <a:rPr lang="sk-SK" dirty="0"/>
              <a:t>až pri </a:t>
            </a:r>
            <a:r>
              <a:rPr lang="sk-SK" dirty="0" smtClean="0"/>
              <a:t> </a:t>
            </a:r>
            <a:r>
              <a:rPr lang="sk-SK" b="1" dirty="0"/>
              <a:t>každodennom konzumovaní 0,5 kg </a:t>
            </a:r>
            <a:r>
              <a:rPr lang="sk-SK" dirty="0"/>
              <a:t>tejto zeleniny.</a:t>
            </a:r>
          </a:p>
          <a:p>
            <a:pPr marL="0" indent="0">
              <a:buNone/>
            </a:pPr>
            <a:r>
              <a:rPr lang="sk-SK" i="0" dirty="0">
                <a:solidFill>
                  <a:srgbClr val="FF0000"/>
                </a:solidFill>
                <a:latin typeface="Bookman Old Style" panose="02050604050505020204" pitchFamily="18" charset="0"/>
                <a:cs typeface="Times New Roman"/>
              </a:rPr>
              <a:t> </a:t>
            </a:r>
            <a:r>
              <a:rPr lang="sk-SK" i="0" dirty="0" smtClean="0">
                <a:solidFill>
                  <a:srgbClr val="FF0000"/>
                </a:solidFill>
                <a:latin typeface="Bookman Old Style" panose="02050604050505020204" pitchFamily="18" charset="0"/>
                <a:cs typeface="Times New Roman"/>
              </a:rPr>
              <a:t>             </a:t>
            </a:r>
            <a:endParaRPr lang="sk-SK" i="0" dirty="0">
              <a:solidFill>
                <a:srgbClr val="FF0000"/>
              </a:solidFill>
              <a:latin typeface="Bookman Old Style" panose="02050604050505020204" pitchFamily="18" charset="0"/>
              <a:cs typeface="Times New Roman"/>
            </a:endParaRPr>
          </a:p>
        </p:txBody>
      </p:sp>
      <p:sp>
        <p:nvSpPr>
          <p:cNvPr id="3" name="Nadpis 2"/>
          <p:cNvSpPr>
            <a:spLocks noGrp="1"/>
          </p:cNvSpPr>
          <p:nvPr>
            <p:ph type="title"/>
          </p:nvPr>
        </p:nvSpPr>
        <p:spPr>
          <a:xfrm>
            <a:off x="467544" y="476672"/>
            <a:ext cx="8064896" cy="648072"/>
          </a:xfrm>
        </p:spPr>
        <p:txBody>
          <a:bodyPr>
            <a:noAutofit/>
          </a:bodyPr>
          <a:lstStyle/>
          <a:p>
            <a:pPr algn="ctr"/>
            <a:r>
              <a:rPr lang="sk-SK" sz="3200" b="1" dirty="0" smtClean="0">
                <a:solidFill>
                  <a:srgbClr val="C00000"/>
                </a:solidFill>
                <a:latin typeface="Bookman Old Style" panose="02050604050505020204" pitchFamily="18" charset="0"/>
              </a:rPr>
              <a:t>NEŽIADÚCE  ÚČINKY  ZELENINY</a:t>
            </a:r>
            <a:endParaRPr lang="sk-SK" sz="3200" b="1" dirty="0">
              <a:solidFill>
                <a:srgbClr val="C00000"/>
              </a:solidFill>
              <a:latin typeface="Bookman Old Style" panose="02050604050505020204" pitchFamily="18" charset="0"/>
            </a:endParaRPr>
          </a:p>
        </p:txBody>
      </p:sp>
      <p:sp>
        <p:nvSpPr>
          <p:cNvPr id="5" name="Pruhovaná šípka vpravo 4"/>
          <p:cNvSpPr/>
          <p:nvPr/>
        </p:nvSpPr>
        <p:spPr>
          <a:xfrm>
            <a:off x="683568" y="1916832"/>
            <a:ext cx="432048" cy="288032"/>
          </a:xfrm>
          <a:prstGeom prst="stripedRightArrow">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Pruhovaná šípka vpravo 5"/>
          <p:cNvSpPr/>
          <p:nvPr/>
        </p:nvSpPr>
        <p:spPr>
          <a:xfrm>
            <a:off x="683568" y="3861048"/>
            <a:ext cx="432048" cy="288032"/>
          </a:xfrm>
          <a:prstGeom prst="stripedRightArrow">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477176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576064"/>
          </a:xfrm>
        </p:spPr>
        <p:txBody>
          <a:bodyPr>
            <a:normAutofit fontScale="90000"/>
          </a:bodyPr>
          <a:lstStyle/>
          <a:p>
            <a:pPr algn="ctr"/>
            <a:r>
              <a:rPr lang="sk-SK" sz="3600" b="1" dirty="0">
                <a:solidFill>
                  <a:srgbClr val="C00000"/>
                </a:solidFill>
                <a:latin typeface="Bookman Old Style" panose="02050604050505020204" pitchFamily="18" charset="0"/>
              </a:rPr>
              <a:t>AGROTECHNIKA PESTOVANIA</a:t>
            </a:r>
            <a:endParaRPr lang="sk-SK" sz="3600" dirty="0"/>
          </a:p>
        </p:txBody>
      </p:sp>
      <p:sp>
        <p:nvSpPr>
          <p:cNvPr id="4" name="Rectangle 6"/>
          <p:cNvSpPr>
            <a:spLocks noGrp="1" noChangeArrowheads="1"/>
          </p:cNvSpPr>
          <p:nvPr>
            <p:ph sz="quarter" idx="13"/>
          </p:nvPr>
        </p:nvSpPr>
        <p:spPr bwMode="auto">
          <a:xfrm>
            <a:off x="107504" y="980728"/>
            <a:ext cx="8928991" cy="369332"/>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ct val="70000"/>
              </a:spcBef>
              <a:buNone/>
            </a:pPr>
            <a:r>
              <a:rPr lang="sk-SK" altLang="sk-SK" b="1" dirty="0"/>
              <a:t>Charakteristika jednotlivých skupín zeleniny z hľadiska ich zaradenia do osevných postupov</a:t>
            </a:r>
          </a:p>
        </p:txBody>
      </p:sp>
      <p:sp>
        <p:nvSpPr>
          <p:cNvPr id="7" name="Text Box 4"/>
          <p:cNvSpPr txBox="1">
            <a:spLocks noChangeArrowheads="1"/>
          </p:cNvSpPr>
          <p:nvPr/>
        </p:nvSpPr>
        <p:spPr bwMode="auto">
          <a:xfrm>
            <a:off x="179512" y="1427286"/>
            <a:ext cx="8784975" cy="5386090"/>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70000"/>
              </a:spcBef>
            </a:pPr>
            <a:r>
              <a:rPr lang="sk-SK" altLang="sk-SK" sz="1600" b="1" dirty="0"/>
              <a:t>Hlúboviny</a:t>
            </a:r>
            <a:r>
              <a:rPr lang="sk-SK" altLang="sk-SK" sz="1600" dirty="0"/>
              <a:t> – zaraďujeme po ďatelinovinách, strukovinách a obilninách. Nevhodnými predplodinami sú repka </a:t>
            </a:r>
            <a:r>
              <a:rPr lang="sk-SK" altLang="sk-SK" sz="1600" dirty="0" smtClean="0"/>
              <a:t>olejná, </a:t>
            </a:r>
            <a:r>
              <a:rPr lang="sk-SK" altLang="sk-SK" sz="1600" dirty="0"/>
              <a:t>a ďalšie z čeľade kapustovitých. Plodiny nasledujúce po hlúbovinách sa musia viac hnojiť dusíkom a draslíkom. </a:t>
            </a:r>
            <a:endParaRPr lang="sk-SK" altLang="sk-SK" sz="1600" b="1" dirty="0"/>
          </a:p>
          <a:p>
            <a:pPr>
              <a:spcBef>
                <a:spcPct val="70000"/>
              </a:spcBef>
            </a:pPr>
            <a:r>
              <a:rPr lang="sk-SK" altLang="sk-SK" sz="1600" b="1" dirty="0"/>
              <a:t>Plodová zelenina</a:t>
            </a:r>
            <a:r>
              <a:rPr lang="sk-SK" altLang="sk-SK" sz="1600" dirty="0"/>
              <a:t> – zaraďuje sa po ďatelinovinách, okopaninách,  obilninách, strukovinách i po koreňovej zelenine. Rajčiaky nezaraďujeme po zemiakoch. Plodová zelenina je dobrou predplodinou pre cibuľovú a koreňovú zeleninu.</a:t>
            </a:r>
            <a:endParaRPr lang="sk-SK" altLang="sk-SK" sz="1600" b="1" dirty="0"/>
          </a:p>
          <a:p>
            <a:pPr>
              <a:spcBef>
                <a:spcPct val="70000"/>
              </a:spcBef>
            </a:pPr>
            <a:r>
              <a:rPr lang="sk-SK" altLang="sk-SK" sz="1600" b="1" dirty="0"/>
              <a:t>Koreňová zelenia – </a:t>
            </a:r>
            <a:r>
              <a:rPr lang="sk-SK" altLang="sk-SK" sz="1600" dirty="0"/>
              <a:t>umiestňuje sa po hlúbovinách, plodovej zelenine a po obilninách. Nikdy sa nepestuje po sebe. Je dobrou predplodinou pre strukoviny a obilniny. Zanecháva pôdu v dobrom štrukturálnom stave.</a:t>
            </a:r>
            <a:endParaRPr lang="sk-SK" altLang="sk-SK" sz="1600" b="1" dirty="0"/>
          </a:p>
          <a:p>
            <a:pPr>
              <a:spcBef>
                <a:spcPct val="70000"/>
              </a:spcBef>
            </a:pPr>
            <a:r>
              <a:rPr lang="sk-SK" altLang="sk-SK" sz="1600" b="1" dirty="0"/>
              <a:t>Cibuľová zelenina </a:t>
            </a:r>
            <a:r>
              <a:rPr lang="sk-SK" altLang="sk-SK" sz="1600" dirty="0"/>
              <a:t> - nasleduje po plodovej zelenine, hlúbovinách a okopaninách. Po nej zaraďujeme strukoviny, obilniny a ak hnojíme maštaľným hnojom aj hlúboviny alebo okopaniny. Cibuľoviny zaburiňujú pôdu a zhoršujú jej fyzikálny stav.</a:t>
            </a:r>
            <a:endParaRPr lang="sk-SK" altLang="sk-SK" sz="1600" b="1" dirty="0"/>
          </a:p>
          <a:p>
            <a:pPr>
              <a:spcBef>
                <a:spcPct val="70000"/>
              </a:spcBef>
            </a:pPr>
            <a:r>
              <a:rPr lang="sk-SK" altLang="sk-SK" sz="1600" b="1" dirty="0"/>
              <a:t>Struková zelenina</a:t>
            </a:r>
            <a:r>
              <a:rPr lang="sk-SK" altLang="sk-SK" sz="1600" dirty="0"/>
              <a:t> – patrí do tretej trate, po koreňovej alebo cibuľovej zelenine, prípadne po iných poľných plodinách. Je dobrou predplodinou pre väčšinu zelenín, zlepšuje štrukturálny a zdravotný stav pôdy. Význam má aj fixácia dusíka.</a:t>
            </a:r>
            <a:endParaRPr lang="sk-SK" altLang="sk-SK" sz="1600" b="1" dirty="0"/>
          </a:p>
          <a:p>
            <a:pPr>
              <a:spcBef>
                <a:spcPct val="70000"/>
              </a:spcBef>
            </a:pPr>
            <a:r>
              <a:rPr lang="sk-SK" altLang="sk-SK" sz="1600" b="1" dirty="0"/>
              <a:t>Listová zelenina</a:t>
            </a:r>
            <a:r>
              <a:rPr lang="sk-SK" altLang="sk-SK" sz="1600" dirty="0"/>
              <a:t> – sa vzhľadom na krátku vegetačnú dobu zaraďuje ako predplodina, medziplodina aj následná plodina. Môže sa pestovať po sebe a často s ňou vypĺňame časové medzery v priebehu vegetácie.</a:t>
            </a:r>
          </a:p>
        </p:txBody>
      </p:sp>
    </p:spTree>
    <p:extLst>
      <p:ext uri="{BB962C8B-B14F-4D97-AF65-F5344CB8AC3E}">
        <p14:creationId xmlns:p14="http://schemas.microsoft.com/office/powerpoint/2010/main" val="15620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504056"/>
          </a:xfrm>
        </p:spPr>
        <p:txBody>
          <a:bodyPr>
            <a:normAutofit fontScale="90000"/>
          </a:bodyPr>
          <a:lstStyle/>
          <a:p>
            <a:pPr algn="ctr"/>
            <a:r>
              <a:rPr lang="sk-SK" sz="3600" b="1" dirty="0" smtClean="0">
                <a:solidFill>
                  <a:schemeClr val="accent3"/>
                </a:solidFill>
                <a:latin typeface="Bookman Old Style" panose="02050604050505020204" pitchFamily="18" charset="0"/>
              </a:rPr>
              <a:t>Alelopatické vzťahy</a:t>
            </a:r>
            <a:endParaRPr lang="sk-SK" sz="3600" b="1" dirty="0">
              <a:solidFill>
                <a:schemeClr val="accent3"/>
              </a:solidFill>
              <a:latin typeface="Bookman Old Style" panose="02050604050505020204" pitchFamily="18" charset="0"/>
            </a:endParaRPr>
          </a:p>
        </p:txBody>
      </p:sp>
      <p:pic>
        <p:nvPicPr>
          <p:cNvPr id="4" name="Picture 2" descr="suchan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712968" cy="59047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92813" y="980728"/>
            <a:ext cx="2722562" cy="3968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altLang="sk-SK" sz="2000" b="1" dirty="0"/>
              <a:t>Rastliny si pomáhajú</a:t>
            </a:r>
          </a:p>
        </p:txBody>
      </p:sp>
      <p:sp>
        <p:nvSpPr>
          <p:cNvPr id="6" name="Rectangle 4"/>
          <p:cNvSpPr>
            <a:spLocks noChangeArrowheads="1"/>
          </p:cNvSpPr>
          <p:nvPr/>
        </p:nvSpPr>
        <p:spPr bwMode="auto">
          <a:xfrm>
            <a:off x="392813" y="1529098"/>
            <a:ext cx="4575291" cy="40011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sz="2000" b="1" dirty="0"/>
              <a:t>Alelopatia</a:t>
            </a:r>
            <a:r>
              <a:rPr lang="sk-SK" altLang="sk-SK" sz="2000" dirty="0"/>
              <a:t> – integrovaná ochrana rastlín </a:t>
            </a:r>
          </a:p>
        </p:txBody>
      </p:sp>
      <p:sp>
        <p:nvSpPr>
          <p:cNvPr id="7" name="Rectangle 6"/>
          <p:cNvSpPr>
            <a:spLocks noChangeArrowheads="1"/>
          </p:cNvSpPr>
          <p:nvPr/>
        </p:nvSpPr>
        <p:spPr bwMode="auto">
          <a:xfrm>
            <a:off x="1331640" y="2059231"/>
            <a:ext cx="5676554" cy="40011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sz="2000" i="1" dirty="0"/>
              <a:t>Allelo</a:t>
            </a:r>
            <a:r>
              <a:rPr lang="sk-SK" altLang="sk-SK" sz="2000" dirty="0"/>
              <a:t> – navzájom (čo neplatí vždy) a </a:t>
            </a:r>
            <a:r>
              <a:rPr lang="sk-SK" altLang="sk-SK" sz="2000" i="1" dirty="0"/>
              <a:t>pathos</a:t>
            </a:r>
            <a:r>
              <a:rPr lang="sk-SK" altLang="sk-SK" sz="2000" dirty="0"/>
              <a:t> - vplyv </a:t>
            </a:r>
          </a:p>
        </p:txBody>
      </p:sp>
      <p:sp>
        <p:nvSpPr>
          <p:cNvPr id="8" name="Text Box 5"/>
          <p:cNvSpPr txBox="1">
            <a:spLocks noChangeArrowheads="1"/>
          </p:cNvSpPr>
          <p:nvPr/>
        </p:nvSpPr>
        <p:spPr bwMode="auto">
          <a:xfrm>
            <a:off x="392813" y="2636912"/>
            <a:ext cx="8135938" cy="915988"/>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k-SK" altLang="sk-SK" dirty="0"/>
              <a:t>Alelopatia je z biochemického hľadiska ovplyvňovanie rastlín inými rastlinami - </a:t>
            </a:r>
            <a:r>
              <a:rPr lang="sk-SK" altLang="sk-SK" b="1" dirty="0"/>
              <a:t>intrašpecifické vzťahy,</a:t>
            </a:r>
            <a:r>
              <a:rPr lang="sk-SK" altLang="sk-SK" dirty="0"/>
              <a:t> pomocou </a:t>
            </a:r>
            <a:r>
              <a:rPr lang="sk-SK" altLang="sk-SK" b="1" i="1" dirty="0"/>
              <a:t>kolínov</a:t>
            </a:r>
            <a:r>
              <a:rPr lang="sk-SK" altLang="sk-SK" dirty="0"/>
              <a:t> (chemické výlučky), alebo ovplyvňovanie mikroorganizmov rastlinami pomocou </a:t>
            </a:r>
            <a:r>
              <a:rPr lang="sk-SK" altLang="sk-SK" b="1" i="1" dirty="0"/>
              <a:t>fytoncídov</a:t>
            </a:r>
            <a:r>
              <a:rPr lang="sk-SK" altLang="sk-SK" dirty="0"/>
              <a:t>. </a:t>
            </a:r>
          </a:p>
        </p:txBody>
      </p:sp>
      <p:sp>
        <p:nvSpPr>
          <p:cNvPr id="9" name="Rectangle 7"/>
          <p:cNvSpPr>
            <a:spLocks noChangeArrowheads="1"/>
          </p:cNvSpPr>
          <p:nvPr/>
        </p:nvSpPr>
        <p:spPr bwMode="auto">
          <a:xfrm>
            <a:off x="1331640" y="3673431"/>
            <a:ext cx="1727200" cy="7016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Char char="•"/>
            </a:pPr>
            <a:r>
              <a:rPr lang="sk-SK" altLang="sk-SK" sz="2000" dirty="0"/>
              <a:t>  priama </a:t>
            </a:r>
          </a:p>
          <a:p>
            <a:pPr>
              <a:buFontTx/>
              <a:buChar char="•"/>
            </a:pPr>
            <a:r>
              <a:rPr lang="sk-SK" altLang="sk-SK" sz="2000" dirty="0"/>
              <a:t>  nepriama</a:t>
            </a:r>
            <a:endParaRPr lang="sk-SK" altLang="sk-SK" dirty="0"/>
          </a:p>
        </p:txBody>
      </p:sp>
      <p:sp>
        <p:nvSpPr>
          <p:cNvPr id="10" name="Rectangle 8"/>
          <p:cNvSpPr>
            <a:spLocks noChangeArrowheads="1"/>
          </p:cNvSpPr>
          <p:nvPr/>
        </p:nvSpPr>
        <p:spPr bwMode="auto">
          <a:xfrm>
            <a:off x="392813" y="4509120"/>
            <a:ext cx="1751013" cy="3968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sz="2000" b="1" dirty="0"/>
              <a:t>Vylučovanie:</a:t>
            </a:r>
          </a:p>
        </p:txBody>
      </p:sp>
      <p:sp>
        <p:nvSpPr>
          <p:cNvPr id="11" name="Text Box 9"/>
          <p:cNvSpPr txBox="1">
            <a:spLocks noChangeArrowheads="1"/>
          </p:cNvSpPr>
          <p:nvPr/>
        </p:nvSpPr>
        <p:spPr bwMode="auto">
          <a:xfrm>
            <a:off x="1331640" y="5013176"/>
            <a:ext cx="3529013" cy="16160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sk-SK" altLang="sk-SK" sz="2000" dirty="0"/>
              <a:t>  zo stoniek</a:t>
            </a:r>
          </a:p>
          <a:p>
            <a:pPr>
              <a:buFontTx/>
              <a:buChar char="•"/>
            </a:pPr>
            <a:r>
              <a:rPr lang="sk-SK" altLang="sk-SK" sz="2000" dirty="0"/>
              <a:t>  kvetov</a:t>
            </a:r>
          </a:p>
          <a:p>
            <a:pPr>
              <a:buFontTx/>
              <a:buChar char="•"/>
            </a:pPr>
            <a:r>
              <a:rPr lang="sk-SK" altLang="sk-SK" sz="2000" dirty="0"/>
              <a:t>  listov</a:t>
            </a:r>
          </a:p>
          <a:p>
            <a:pPr>
              <a:buFontTx/>
              <a:buChar char="•"/>
            </a:pPr>
            <a:r>
              <a:rPr lang="sk-SK" altLang="sk-SK" sz="2000" dirty="0"/>
              <a:t>  koreňov</a:t>
            </a:r>
          </a:p>
          <a:p>
            <a:pPr>
              <a:buFontTx/>
              <a:buChar char="•"/>
            </a:pPr>
            <a:r>
              <a:rPr lang="sk-SK" altLang="sk-SK" sz="2000" dirty="0"/>
              <a:t>  odumreté zvyšky</a:t>
            </a:r>
          </a:p>
        </p:txBody>
      </p:sp>
    </p:spTree>
    <p:extLst>
      <p:ext uri="{BB962C8B-B14F-4D97-AF65-F5344CB8AC3E}">
        <p14:creationId xmlns:p14="http://schemas.microsoft.com/office/powerpoint/2010/main" val="226368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16632"/>
            <a:ext cx="8784976" cy="648072"/>
          </a:xfrm>
        </p:spPr>
        <p:txBody>
          <a:bodyPr>
            <a:normAutofit/>
          </a:bodyPr>
          <a:lstStyle/>
          <a:p>
            <a:pPr algn="ctr"/>
            <a:r>
              <a:rPr lang="sk-SK" sz="3600" b="1" dirty="0">
                <a:solidFill>
                  <a:schemeClr val="accent3"/>
                </a:solidFill>
                <a:latin typeface="Bookman Old Style" panose="02050604050505020204" pitchFamily="18" charset="0"/>
              </a:rPr>
              <a:t>Alelopatické vzťahy</a:t>
            </a:r>
            <a:endParaRPr lang="sk-SK" sz="3600" dirty="0"/>
          </a:p>
        </p:txBody>
      </p:sp>
      <p:pic>
        <p:nvPicPr>
          <p:cNvPr id="4" name="Picture 2" descr="suchan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908050"/>
            <a:ext cx="8712968" cy="58308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95536" y="1124744"/>
            <a:ext cx="862013" cy="3968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sz="2000" b="1" dirty="0"/>
              <a:t>Vplyv</a:t>
            </a:r>
          </a:p>
        </p:txBody>
      </p:sp>
      <p:sp>
        <p:nvSpPr>
          <p:cNvPr id="6" name="Rectangle 4"/>
          <p:cNvSpPr>
            <a:spLocks noChangeArrowheads="1"/>
          </p:cNvSpPr>
          <p:nvPr/>
        </p:nvSpPr>
        <p:spPr bwMode="auto">
          <a:xfrm>
            <a:off x="1475656" y="1124743"/>
            <a:ext cx="5775325" cy="10064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sk-SK" altLang="sk-SK" sz="2000" dirty="0"/>
              <a:t>  rastliny s kladným vplyvom (chrániace)</a:t>
            </a:r>
          </a:p>
          <a:p>
            <a:pPr>
              <a:buFontTx/>
              <a:buChar char="•"/>
            </a:pPr>
            <a:r>
              <a:rPr lang="sk-SK" altLang="sk-SK" sz="2000" dirty="0"/>
              <a:t>  rastliny odpudzujúce škodcov susedných rastlín</a:t>
            </a:r>
          </a:p>
          <a:p>
            <a:pPr>
              <a:buFontTx/>
              <a:buChar char="•"/>
            </a:pPr>
            <a:r>
              <a:rPr lang="sk-SK" altLang="sk-SK" sz="2000" dirty="0"/>
              <a:t>  rastliny „liečiace“ choroby susedných rastlín</a:t>
            </a:r>
            <a:endParaRPr lang="sk-SK" altLang="sk-SK" dirty="0"/>
          </a:p>
        </p:txBody>
      </p:sp>
      <p:sp>
        <p:nvSpPr>
          <p:cNvPr id="7" name="Text Box 5"/>
          <p:cNvSpPr txBox="1">
            <a:spLocks noChangeArrowheads="1"/>
          </p:cNvSpPr>
          <p:nvPr/>
        </p:nvSpPr>
        <p:spPr bwMode="auto">
          <a:xfrm>
            <a:off x="395536" y="2276872"/>
            <a:ext cx="4019049" cy="40011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altLang="sk-SK" sz="2000" b="1" dirty="0"/>
              <a:t>Najvýznamnejšie alelopatické látky</a:t>
            </a:r>
          </a:p>
        </p:txBody>
      </p:sp>
      <p:sp>
        <p:nvSpPr>
          <p:cNvPr id="8" name="Text Box 6"/>
          <p:cNvSpPr txBox="1">
            <a:spLocks noChangeArrowheads="1"/>
          </p:cNvSpPr>
          <p:nvPr/>
        </p:nvSpPr>
        <p:spPr bwMode="auto">
          <a:xfrm>
            <a:off x="1475656" y="2780928"/>
            <a:ext cx="2489200" cy="13112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sk-SK" altLang="sk-SK" sz="2000" dirty="0"/>
              <a:t>  fenoly</a:t>
            </a:r>
          </a:p>
          <a:p>
            <a:pPr>
              <a:buFontTx/>
              <a:buChar char="•"/>
            </a:pPr>
            <a:r>
              <a:rPr lang="sk-SK" altLang="sk-SK" sz="2000" dirty="0"/>
              <a:t>  organické kyseliny</a:t>
            </a:r>
          </a:p>
          <a:p>
            <a:pPr>
              <a:buFontTx/>
              <a:buChar char="•"/>
            </a:pPr>
            <a:r>
              <a:rPr lang="sk-SK" altLang="sk-SK" sz="2000" dirty="0"/>
              <a:t>  flavonoidy</a:t>
            </a:r>
          </a:p>
          <a:p>
            <a:pPr>
              <a:buFontTx/>
              <a:buChar char="•"/>
            </a:pPr>
            <a:r>
              <a:rPr lang="sk-SK" altLang="sk-SK" sz="2000" dirty="0"/>
              <a:t>  terpentíny</a:t>
            </a:r>
          </a:p>
        </p:txBody>
      </p:sp>
      <p:sp>
        <p:nvSpPr>
          <p:cNvPr id="9" name="Rectangle 7"/>
          <p:cNvSpPr>
            <a:spLocks noChangeArrowheads="1"/>
          </p:cNvSpPr>
          <p:nvPr/>
        </p:nvSpPr>
        <p:spPr bwMode="auto">
          <a:xfrm>
            <a:off x="395536" y="4230290"/>
            <a:ext cx="3413125" cy="3968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sz="2000" b="1" dirty="0"/>
              <a:t>Princíp spolčovania rastlín</a:t>
            </a:r>
          </a:p>
        </p:txBody>
      </p:sp>
      <p:sp>
        <p:nvSpPr>
          <p:cNvPr id="10" name="Rectangle 8"/>
          <p:cNvSpPr>
            <a:spLocks noChangeArrowheads="1"/>
          </p:cNvSpPr>
          <p:nvPr/>
        </p:nvSpPr>
        <p:spPr bwMode="auto">
          <a:xfrm>
            <a:off x="1475655" y="4725144"/>
            <a:ext cx="3309937" cy="1920875"/>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sk-SK" altLang="sk-SK" sz="2000" dirty="0"/>
              <a:t>  nároky na pôdu a živiny</a:t>
            </a:r>
          </a:p>
          <a:p>
            <a:pPr>
              <a:buFontTx/>
              <a:buChar char="•"/>
            </a:pPr>
            <a:r>
              <a:rPr lang="sk-SK" altLang="sk-SK" sz="2000" dirty="0"/>
              <a:t>  nároky na vodu</a:t>
            </a:r>
          </a:p>
          <a:p>
            <a:pPr>
              <a:buFontTx/>
              <a:buChar char="•"/>
            </a:pPr>
            <a:r>
              <a:rPr lang="sk-SK" altLang="sk-SK" sz="2000" dirty="0"/>
              <a:t>  veľkosť a habitus rastlín</a:t>
            </a:r>
          </a:p>
          <a:p>
            <a:pPr>
              <a:buFontTx/>
              <a:buChar char="•"/>
            </a:pPr>
            <a:r>
              <a:rPr lang="sk-SK" altLang="sk-SK" sz="2000" dirty="0"/>
              <a:t>  citlivosť na svetlo</a:t>
            </a:r>
          </a:p>
          <a:p>
            <a:pPr>
              <a:buFontTx/>
              <a:buChar char="•"/>
            </a:pPr>
            <a:r>
              <a:rPr lang="sk-SK" altLang="sk-SK" sz="2000" dirty="0"/>
              <a:t>  životný cyklus</a:t>
            </a:r>
          </a:p>
          <a:p>
            <a:pPr>
              <a:buFontTx/>
              <a:buChar char="•"/>
            </a:pPr>
            <a:r>
              <a:rPr lang="sk-SK" altLang="sk-SK" sz="2000" dirty="0"/>
              <a:t>  biologické spolunažívanie</a:t>
            </a:r>
            <a:endParaRPr lang="sk-SK" altLang="sk-SK" dirty="0"/>
          </a:p>
        </p:txBody>
      </p:sp>
    </p:spTree>
    <p:extLst>
      <p:ext uri="{BB962C8B-B14F-4D97-AF65-F5344CB8AC3E}">
        <p14:creationId xmlns:p14="http://schemas.microsoft.com/office/powerpoint/2010/main" val="313528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836712"/>
            <a:ext cx="8784976" cy="5902424"/>
          </a:xfrm>
        </p:spPr>
        <p:txBody>
          <a:bodyPr/>
          <a:lstStyle/>
          <a:p>
            <a:endParaRPr lang="sk-SK" dirty="0"/>
          </a:p>
        </p:txBody>
      </p:sp>
      <p:sp>
        <p:nvSpPr>
          <p:cNvPr id="3" name="Nadpis 2"/>
          <p:cNvSpPr>
            <a:spLocks noGrp="1"/>
          </p:cNvSpPr>
          <p:nvPr>
            <p:ph type="title"/>
          </p:nvPr>
        </p:nvSpPr>
        <p:spPr>
          <a:xfrm>
            <a:off x="179512" y="116632"/>
            <a:ext cx="8784976" cy="648072"/>
          </a:xfrm>
        </p:spPr>
        <p:txBody>
          <a:bodyPr>
            <a:normAutofit/>
          </a:bodyPr>
          <a:lstStyle/>
          <a:p>
            <a:pPr algn="ctr"/>
            <a:r>
              <a:rPr lang="sk-SK" sz="3600" b="1" dirty="0">
                <a:solidFill>
                  <a:schemeClr val="accent3"/>
                </a:solidFill>
                <a:latin typeface="Bookman Old Style" panose="02050604050505020204" pitchFamily="18" charset="0"/>
              </a:rPr>
              <a:t>Alelopatické vzťahy</a:t>
            </a:r>
            <a:endParaRPr lang="sk-SK" sz="3600" dirty="0"/>
          </a:p>
        </p:txBody>
      </p:sp>
      <p:pic>
        <p:nvPicPr>
          <p:cNvPr id="4" name="Picture 2" descr="such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84976" cy="5902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23528" y="930553"/>
            <a:ext cx="7095212" cy="40011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sz="2000" b="1" dirty="0">
                <a:solidFill>
                  <a:srgbClr val="000099"/>
                </a:solidFill>
              </a:rPr>
              <a:t>Príklady návrhov spoločného pestovania plodín </a:t>
            </a:r>
            <a:r>
              <a:rPr lang="sk-SK" altLang="sk-SK" sz="2000" dirty="0">
                <a:solidFill>
                  <a:srgbClr val="000099"/>
                </a:solidFill>
              </a:rPr>
              <a:t>(Kráľová, 2002)</a:t>
            </a:r>
          </a:p>
        </p:txBody>
      </p:sp>
      <p:sp>
        <p:nvSpPr>
          <p:cNvPr id="6" name="Rectangle 4"/>
          <p:cNvSpPr>
            <a:spLocks noChangeArrowheads="1"/>
          </p:cNvSpPr>
          <p:nvPr/>
        </p:nvSpPr>
        <p:spPr bwMode="auto">
          <a:xfrm>
            <a:off x="323528" y="1467636"/>
            <a:ext cx="2964017" cy="369332"/>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b="1" i="1" dirty="0"/>
              <a:t>Veľmi priaznivé spoločenstvá</a:t>
            </a:r>
          </a:p>
        </p:txBody>
      </p:sp>
      <p:sp>
        <p:nvSpPr>
          <p:cNvPr id="7" name="Rectangle 5"/>
          <p:cNvSpPr>
            <a:spLocks noChangeArrowheads="1"/>
          </p:cNvSpPr>
          <p:nvPr/>
        </p:nvSpPr>
        <p:spPr bwMode="auto">
          <a:xfrm>
            <a:off x="3923927" y="1834349"/>
            <a:ext cx="2466975" cy="369332"/>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sk-SK" altLang="sk-SK" b="1" dirty="0"/>
              <a:t>cibuľa</a:t>
            </a:r>
            <a:r>
              <a:rPr lang="sk-SK" altLang="sk-SK" dirty="0"/>
              <a:t> + mrkva, rajčiak</a:t>
            </a:r>
          </a:p>
        </p:txBody>
      </p:sp>
      <p:sp>
        <p:nvSpPr>
          <p:cNvPr id="8" name="Rectangle 6"/>
          <p:cNvSpPr>
            <a:spLocks noChangeArrowheads="1"/>
          </p:cNvSpPr>
          <p:nvPr/>
        </p:nvSpPr>
        <p:spPr bwMode="auto">
          <a:xfrm>
            <a:off x="3923927" y="2276872"/>
            <a:ext cx="2466975" cy="366713"/>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sk-SK" altLang="sk-SK" b="1" dirty="0"/>
              <a:t>zemiak</a:t>
            </a:r>
            <a:r>
              <a:rPr lang="sk-SK" altLang="sk-SK" dirty="0"/>
              <a:t> + kapusta, kel</a:t>
            </a:r>
          </a:p>
        </p:txBody>
      </p:sp>
      <p:sp>
        <p:nvSpPr>
          <p:cNvPr id="9" name="Rectangle 7"/>
          <p:cNvSpPr>
            <a:spLocks noChangeArrowheads="1"/>
          </p:cNvSpPr>
          <p:nvPr/>
        </p:nvSpPr>
        <p:spPr bwMode="auto">
          <a:xfrm>
            <a:off x="3923926" y="2708920"/>
            <a:ext cx="2466975" cy="366713"/>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sk-SK" altLang="sk-SK" b="1" dirty="0"/>
              <a:t>rajčiak</a:t>
            </a:r>
            <a:r>
              <a:rPr lang="sk-SK" altLang="sk-SK" dirty="0"/>
              <a:t> + petržlen</a:t>
            </a:r>
          </a:p>
        </p:txBody>
      </p:sp>
      <p:sp>
        <p:nvSpPr>
          <p:cNvPr id="10" name="Rectangle 8"/>
          <p:cNvSpPr>
            <a:spLocks noChangeArrowheads="1"/>
          </p:cNvSpPr>
          <p:nvPr/>
        </p:nvSpPr>
        <p:spPr bwMode="auto">
          <a:xfrm>
            <a:off x="3923927" y="3212976"/>
            <a:ext cx="2466974" cy="366712"/>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sk-SK" altLang="sk-SK" b="1" dirty="0"/>
              <a:t>šalát</a:t>
            </a:r>
            <a:r>
              <a:rPr lang="sk-SK" altLang="sk-SK" dirty="0"/>
              <a:t> + reďkovka</a:t>
            </a:r>
          </a:p>
        </p:txBody>
      </p:sp>
      <p:sp>
        <p:nvSpPr>
          <p:cNvPr id="11" name="Rectangle 9"/>
          <p:cNvSpPr>
            <a:spLocks noChangeArrowheads="1"/>
          </p:cNvSpPr>
          <p:nvPr/>
        </p:nvSpPr>
        <p:spPr bwMode="auto">
          <a:xfrm>
            <a:off x="3923926" y="3645024"/>
            <a:ext cx="2466975" cy="366713"/>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sk-SK" altLang="sk-SK" b="1" dirty="0"/>
              <a:t>zeler </a:t>
            </a:r>
            <a:r>
              <a:rPr lang="sk-SK" altLang="sk-SK" dirty="0"/>
              <a:t>+ hrach</a:t>
            </a:r>
          </a:p>
        </p:txBody>
      </p:sp>
      <p:sp>
        <p:nvSpPr>
          <p:cNvPr id="12" name="Rectangle 10"/>
          <p:cNvSpPr>
            <a:spLocks noChangeArrowheads="1"/>
          </p:cNvSpPr>
          <p:nvPr/>
        </p:nvSpPr>
        <p:spPr bwMode="auto">
          <a:xfrm>
            <a:off x="406458" y="3892406"/>
            <a:ext cx="2364750" cy="369332"/>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b="1" i="1" dirty="0"/>
              <a:t>Priaznivé spoločenstvá</a:t>
            </a:r>
          </a:p>
        </p:txBody>
      </p:sp>
      <p:sp>
        <p:nvSpPr>
          <p:cNvPr id="13" name="Text Box 11"/>
          <p:cNvSpPr txBox="1">
            <a:spLocks noChangeArrowheads="1"/>
          </p:cNvSpPr>
          <p:nvPr/>
        </p:nvSpPr>
        <p:spPr bwMode="auto">
          <a:xfrm>
            <a:off x="1763688" y="4365104"/>
            <a:ext cx="6912768" cy="64135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k-SK" altLang="sk-SK" b="1" dirty="0"/>
              <a:t>uhorky</a:t>
            </a:r>
            <a:r>
              <a:rPr lang="sk-SK" altLang="sk-SK" dirty="0"/>
              <a:t> + cibuľa, fazuľa, zeler, červená repa, petržlen hlávkový šalát, kaleráb, kapusta, kel</a:t>
            </a:r>
          </a:p>
        </p:txBody>
      </p:sp>
      <p:sp>
        <p:nvSpPr>
          <p:cNvPr id="14" name="Text Box 12"/>
          <p:cNvSpPr txBox="1">
            <a:spLocks noChangeArrowheads="1"/>
          </p:cNvSpPr>
          <p:nvPr/>
        </p:nvSpPr>
        <p:spPr bwMode="auto">
          <a:xfrm>
            <a:off x="1762183" y="5103573"/>
            <a:ext cx="6912768" cy="366713"/>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k-SK" altLang="sk-SK" b="1" dirty="0"/>
              <a:t>zemiaky</a:t>
            </a:r>
            <a:r>
              <a:rPr lang="sk-SK" altLang="sk-SK" dirty="0"/>
              <a:t> + kríčková fazuľa, špenát, kôpor, zeler</a:t>
            </a:r>
          </a:p>
        </p:txBody>
      </p:sp>
      <p:sp>
        <p:nvSpPr>
          <p:cNvPr id="15" name="Text Box 13"/>
          <p:cNvSpPr txBox="1">
            <a:spLocks noChangeArrowheads="1"/>
          </p:cNvSpPr>
          <p:nvPr/>
        </p:nvSpPr>
        <p:spPr bwMode="auto">
          <a:xfrm>
            <a:off x="1763688" y="5589240"/>
            <a:ext cx="6912768" cy="64135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k-SK" altLang="sk-SK" b="1" dirty="0"/>
              <a:t>rajčiaky</a:t>
            </a:r>
            <a:r>
              <a:rPr lang="sk-SK" altLang="sk-SK" dirty="0"/>
              <a:t> + zeler, hlávkový šalát, špenát, cesnak, kríčková fazuľa, kaleráb, kapusta, kel </a:t>
            </a:r>
          </a:p>
        </p:txBody>
      </p:sp>
      <p:sp>
        <p:nvSpPr>
          <p:cNvPr id="16" name="Text Box 14"/>
          <p:cNvSpPr txBox="1">
            <a:spLocks noChangeArrowheads="1"/>
          </p:cNvSpPr>
          <p:nvPr/>
        </p:nvSpPr>
        <p:spPr bwMode="auto">
          <a:xfrm>
            <a:off x="1763688" y="6333971"/>
            <a:ext cx="6914273" cy="33655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k-SK" altLang="sk-SK" sz="1600" b="1" dirty="0"/>
              <a:t>cibuľa</a:t>
            </a:r>
            <a:r>
              <a:rPr lang="sk-SK" altLang="sk-SK" sz="1600" dirty="0"/>
              <a:t> + petržlen, hlávkový šalát, kaleráb</a:t>
            </a:r>
          </a:p>
        </p:txBody>
      </p:sp>
    </p:spTree>
    <p:extLst>
      <p:ext uri="{BB962C8B-B14F-4D97-AF65-F5344CB8AC3E}">
        <p14:creationId xmlns:p14="http://schemas.microsoft.com/office/powerpoint/2010/main" val="303546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2" grpId="1" animBg="1"/>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16632"/>
            <a:ext cx="8784976" cy="648072"/>
          </a:xfrm>
        </p:spPr>
        <p:txBody>
          <a:bodyPr>
            <a:normAutofit/>
          </a:bodyPr>
          <a:lstStyle/>
          <a:p>
            <a:pPr algn="ctr"/>
            <a:r>
              <a:rPr lang="sk-SK" sz="3600" b="1" dirty="0">
                <a:solidFill>
                  <a:schemeClr val="accent3"/>
                </a:solidFill>
                <a:latin typeface="Bookman Old Style" panose="02050604050505020204" pitchFamily="18" charset="0"/>
              </a:rPr>
              <a:t>Alelopatické vzťahy</a:t>
            </a:r>
            <a:endParaRPr lang="sk-SK" sz="3600" dirty="0"/>
          </a:p>
        </p:txBody>
      </p:sp>
      <p:pic>
        <p:nvPicPr>
          <p:cNvPr id="4" name="Picture 2" descr="suchan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84976" cy="5757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23528" y="1123127"/>
            <a:ext cx="3541995" cy="40011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sz="2000" b="1" i="1" dirty="0">
                <a:solidFill>
                  <a:srgbClr val="FFFF00"/>
                </a:solidFill>
              </a:rPr>
              <a:t>Veľmi nepriaznivé spoločenstvá</a:t>
            </a:r>
          </a:p>
        </p:txBody>
      </p:sp>
      <p:sp>
        <p:nvSpPr>
          <p:cNvPr id="6" name="Text Box 4"/>
          <p:cNvSpPr txBox="1">
            <a:spLocks noChangeArrowheads="1"/>
          </p:cNvSpPr>
          <p:nvPr/>
        </p:nvSpPr>
        <p:spPr bwMode="auto">
          <a:xfrm>
            <a:off x="971600" y="1631374"/>
            <a:ext cx="4752528" cy="366713"/>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k-SK" altLang="sk-SK" b="1" dirty="0">
                <a:solidFill>
                  <a:srgbClr val="FFFF00"/>
                </a:solidFill>
              </a:rPr>
              <a:t>cibuľa</a:t>
            </a:r>
            <a:r>
              <a:rPr lang="sk-SK" altLang="sk-SK" dirty="0"/>
              <a:t> + fazuľa, zemiak, kel, kapusta</a:t>
            </a:r>
          </a:p>
        </p:txBody>
      </p:sp>
      <p:sp>
        <p:nvSpPr>
          <p:cNvPr id="7" name="Rectangle 5"/>
          <p:cNvSpPr>
            <a:spLocks noChangeArrowheads="1"/>
          </p:cNvSpPr>
          <p:nvPr/>
        </p:nvSpPr>
        <p:spPr bwMode="auto">
          <a:xfrm>
            <a:off x="971600" y="2095587"/>
            <a:ext cx="4752528" cy="369332"/>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k-SK" altLang="sk-SK" b="1" dirty="0">
                <a:solidFill>
                  <a:srgbClr val="FFFF00"/>
                </a:solidFill>
              </a:rPr>
              <a:t>rajčiak</a:t>
            </a:r>
            <a:r>
              <a:rPr lang="sk-SK" altLang="sk-SK" dirty="0"/>
              <a:t> + červená kapusta, červená repa, hrach</a:t>
            </a:r>
          </a:p>
        </p:txBody>
      </p:sp>
      <p:sp>
        <p:nvSpPr>
          <p:cNvPr id="8" name="Text Box 6"/>
          <p:cNvSpPr txBox="1">
            <a:spLocks noChangeArrowheads="1"/>
          </p:cNvSpPr>
          <p:nvPr/>
        </p:nvSpPr>
        <p:spPr bwMode="auto">
          <a:xfrm>
            <a:off x="971600" y="2564904"/>
            <a:ext cx="4752528" cy="366713"/>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k-SK" altLang="sk-SK" b="1" dirty="0">
                <a:solidFill>
                  <a:srgbClr val="FFFF00"/>
                </a:solidFill>
              </a:rPr>
              <a:t>petržlen</a:t>
            </a:r>
            <a:r>
              <a:rPr lang="sk-SK" altLang="sk-SK" dirty="0"/>
              <a:t> + hlávkový šalát</a:t>
            </a:r>
          </a:p>
        </p:txBody>
      </p:sp>
      <p:sp>
        <p:nvSpPr>
          <p:cNvPr id="9" name="Text Box 7"/>
          <p:cNvSpPr txBox="1">
            <a:spLocks noChangeArrowheads="1"/>
          </p:cNvSpPr>
          <p:nvPr/>
        </p:nvSpPr>
        <p:spPr bwMode="auto">
          <a:xfrm>
            <a:off x="971600" y="3068960"/>
            <a:ext cx="4608512" cy="366712"/>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k-SK" altLang="sk-SK" b="1" dirty="0">
                <a:solidFill>
                  <a:srgbClr val="FFFF00"/>
                </a:solidFill>
              </a:rPr>
              <a:t>hrach</a:t>
            </a:r>
            <a:r>
              <a:rPr lang="sk-SK" altLang="sk-SK" dirty="0"/>
              <a:t> + fazuľa</a:t>
            </a:r>
          </a:p>
        </p:txBody>
      </p:sp>
      <p:sp>
        <p:nvSpPr>
          <p:cNvPr id="10" name="Rectangle 8"/>
          <p:cNvSpPr>
            <a:spLocks noChangeArrowheads="1"/>
          </p:cNvSpPr>
          <p:nvPr/>
        </p:nvSpPr>
        <p:spPr bwMode="auto">
          <a:xfrm>
            <a:off x="323528" y="3930785"/>
            <a:ext cx="4686091" cy="40011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sz="2000" b="1" dirty="0">
                <a:solidFill>
                  <a:schemeClr val="accent3">
                    <a:lumMod val="50000"/>
                  </a:schemeClr>
                </a:solidFill>
                <a:latin typeface="+mj-lt"/>
              </a:rPr>
              <a:t>Využívanie aromatických rastlín</a:t>
            </a:r>
          </a:p>
        </p:txBody>
      </p:sp>
      <p:sp>
        <p:nvSpPr>
          <p:cNvPr id="11" name="Rectangle 9"/>
          <p:cNvSpPr>
            <a:spLocks noChangeArrowheads="1"/>
          </p:cNvSpPr>
          <p:nvPr/>
        </p:nvSpPr>
        <p:spPr bwMode="auto">
          <a:xfrm>
            <a:off x="327396" y="4507811"/>
            <a:ext cx="7530203" cy="369332"/>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k-SK" altLang="sk-SK" b="1" dirty="0"/>
              <a:t>Trebuľka</a:t>
            </a:r>
            <a:r>
              <a:rPr lang="sk-SK" altLang="sk-SK" dirty="0"/>
              <a:t> – pestuje sa so šalátom, podporuje ich rast, vyhýbajú sa im slimáky</a:t>
            </a:r>
          </a:p>
        </p:txBody>
      </p:sp>
      <p:sp>
        <p:nvSpPr>
          <p:cNvPr id="12" name="Rectangle 10"/>
          <p:cNvSpPr>
            <a:spLocks noChangeArrowheads="1"/>
          </p:cNvSpPr>
          <p:nvPr/>
        </p:nvSpPr>
        <p:spPr bwMode="auto">
          <a:xfrm>
            <a:off x="323850" y="5013176"/>
            <a:ext cx="8031163" cy="366713"/>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sk-SK" altLang="sk-SK" b="1" dirty="0"/>
              <a:t>Saturejka</a:t>
            </a:r>
            <a:r>
              <a:rPr lang="sk-SK" altLang="sk-SK" dirty="0"/>
              <a:t> – chráni fazuľu pred škodcami</a:t>
            </a:r>
          </a:p>
        </p:txBody>
      </p:sp>
      <p:sp>
        <p:nvSpPr>
          <p:cNvPr id="13" name="Rectangle 11"/>
          <p:cNvSpPr>
            <a:spLocks noChangeArrowheads="1"/>
          </p:cNvSpPr>
          <p:nvPr/>
        </p:nvSpPr>
        <p:spPr bwMode="auto">
          <a:xfrm>
            <a:off x="323528" y="5477867"/>
            <a:ext cx="8031163" cy="641350"/>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sk-SK" altLang="sk-SK" b="1" dirty="0"/>
              <a:t>Borák lekársky</a:t>
            </a:r>
            <a:r>
              <a:rPr lang="sk-SK" altLang="sk-SK" dirty="0"/>
              <a:t> – odpudzuje vošky, priťahuje včely, je silný konkurent kultúrnym rastlinám</a:t>
            </a:r>
          </a:p>
        </p:txBody>
      </p:sp>
      <p:sp>
        <p:nvSpPr>
          <p:cNvPr id="14" name="Text Box 12"/>
          <p:cNvSpPr txBox="1">
            <a:spLocks noChangeArrowheads="1"/>
          </p:cNvSpPr>
          <p:nvPr/>
        </p:nvSpPr>
        <p:spPr bwMode="auto">
          <a:xfrm>
            <a:off x="323527" y="6219055"/>
            <a:ext cx="8035031" cy="366713"/>
          </a:xfrm>
          <a:prstGeom prst="rect">
            <a:avLst/>
          </a:prstGeom>
          <a:solidFill>
            <a:srgbClr val="99CC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k-SK" altLang="sk-SK" b="1" dirty="0"/>
              <a:t>Yzop, šalvia, dúška</a:t>
            </a:r>
            <a:r>
              <a:rPr lang="sk-SK" altLang="sk-SK" dirty="0"/>
              <a:t> – odpudzujú vošky a slimáky</a:t>
            </a:r>
          </a:p>
        </p:txBody>
      </p:sp>
    </p:spTree>
    <p:extLst>
      <p:ext uri="{BB962C8B-B14F-4D97-AF65-F5344CB8AC3E}">
        <p14:creationId xmlns:p14="http://schemas.microsoft.com/office/powerpoint/2010/main" val="35584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80728"/>
            <a:ext cx="8784976" cy="5686400"/>
          </a:xfrm>
        </p:spPr>
        <p:txBody>
          <a:bodyPr/>
          <a:lstStyle/>
          <a:p>
            <a:pPr marL="0" indent="0" algn="just">
              <a:buNone/>
            </a:pPr>
            <a:r>
              <a:rPr lang="sk-SK" dirty="0" smtClean="0"/>
              <a:t>          </a:t>
            </a:r>
            <a:r>
              <a:rPr lang="sk-SK" dirty="0"/>
              <a:t>Záhony určené na pestovanie zeleniny by sme mali na jeseň zrýľovať a cez zimu nechať   </a:t>
            </a:r>
          </a:p>
          <a:p>
            <a:pPr marL="0" indent="0" algn="just">
              <a:buNone/>
            </a:pPr>
            <a:r>
              <a:rPr lang="sk-SK" dirty="0"/>
              <a:t>          hrubé hrudy. Nerovný povrch zadrží veľa zimnej vlahy a pôsobením mrazu sa pôda   </a:t>
            </a:r>
          </a:p>
          <a:p>
            <a:pPr marL="0" indent="0" algn="just">
              <a:buNone/>
            </a:pPr>
            <a:r>
              <a:rPr lang="sk-SK" dirty="0"/>
              <a:t>          nakyprí, takže na jar sa dá dobre spracovať.</a:t>
            </a:r>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smtClean="0">
                <a:solidFill>
                  <a:schemeClr val="accent3">
                    <a:lumMod val="50000"/>
                  </a:schemeClr>
                </a:solidFill>
                <a:latin typeface="Bookman Old Style" panose="02050604050505020204" pitchFamily="18" charset="0"/>
              </a:rPr>
              <a:t>Príprava  záhonov</a:t>
            </a:r>
            <a:endParaRPr lang="sk-SK" sz="3600" b="1" dirty="0">
              <a:solidFill>
                <a:schemeClr val="accent3">
                  <a:lumMod val="50000"/>
                </a:schemeClr>
              </a:solidFill>
              <a:latin typeface="Bookman Old Style" panose="02050604050505020204" pitchFamily="18" charset="0"/>
            </a:endParaRPr>
          </a:p>
        </p:txBody>
      </p:sp>
      <p:sp>
        <p:nvSpPr>
          <p:cNvPr id="4" name="5-cípa hviezda 3"/>
          <p:cNvSpPr/>
          <p:nvPr/>
        </p:nvSpPr>
        <p:spPr>
          <a:xfrm>
            <a:off x="323528" y="1052736"/>
            <a:ext cx="216024" cy="216024"/>
          </a:xfrm>
          <a:prstGeom prst="star5">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dirty="0"/>
          </a:p>
        </p:txBody>
      </p:sp>
      <p:sp>
        <p:nvSpPr>
          <p:cNvPr id="5" name="Obdĺžnik 4"/>
          <p:cNvSpPr/>
          <p:nvPr/>
        </p:nvSpPr>
        <p:spPr>
          <a:xfrm>
            <a:off x="683568" y="2060848"/>
            <a:ext cx="8208912" cy="1754326"/>
          </a:xfrm>
          <a:prstGeom prst="rect">
            <a:avLst/>
          </a:prstGeom>
        </p:spPr>
        <p:txBody>
          <a:bodyPr wrap="square">
            <a:spAutoFit/>
          </a:bodyPr>
          <a:lstStyle/>
          <a:p>
            <a:pPr algn="just"/>
            <a:r>
              <a:rPr lang="sk-SK" i="1" dirty="0" smtClean="0"/>
              <a:t>Ako náhle </a:t>
            </a:r>
            <a:r>
              <a:rPr lang="sk-SK" i="1" dirty="0"/>
              <a:t>na jar pôda uschne, pohnojíme ju kompostom a minerálnymi hnojivami a potom urovnáme povrch pôdy kovovými hrabľami. Pôdu môžeme tiež spracovať pôdnym kypričom (</a:t>
            </a:r>
            <a:r>
              <a:rPr lang="sk-SK" i="1" dirty="0" smtClean="0"/>
              <a:t>pôdnou </a:t>
            </a:r>
            <a:r>
              <a:rPr lang="sk-SK" i="1" dirty="0"/>
              <a:t>frézou). Tak je pôda pripravená pre výsev a výsadbu zeleniny. </a:t>
            </a:r>
            <a:r>
              <a:rPr lang="sk-SK" b="1" i="1" dirty="0"/>
              <a:t>Na jeseň zrýľovanú pôdu už na jar </a:t>
            </a:r>
            <a:r>
              <a:rPr lang="sk-SK" b="1" i="1" dirty="0" smtClean="0"/>
              <a:t>nerýľujeme.</a:t>
            </a:r>
            <a:r>
              <a:rPr lang="sk-SK" i="1" dirty="0" smtClean="0"/>
              <a:t> </a:t>
            </a:r>
            <a:r>
              <a:rPr lang="sk-SK" i="1" dirty="0"/>
              <a:t>Mnohé rastliny, najmä s malými semenami (väčšina druhov zeleniny), vyžadujú </a:t>
            </a:r>
            <a:r>
              <a:rPr lang="sk-SK" i="1" dirty="0" smtClean="0"/>
              <a:t>kompaktnejšiu </a:t>
            </a:r>
            <a:r>
              <a:rPr lang="sk-SK" i="1" dirty="0"/>
              <a:t>pôdu, </a:t>
            </a:r>
            <a:r>
              <a:rPr lang="sk-SK" i="1" dirty="0" smtClean="0"/>
              <a:t>ktorú </a:t>
            </a:r>
            <a:r>
              <a:rPr lang="sk-SK" i="1" dirty="0"/>
              <a:t>by sme </a:t>
            </a:r>
            <a:r>
              <a:rPr lang="sk-SK" i="1" dirty="0" smtClean="0"/>
              <a:t>jarným rýľovaním nedosiahli</a:t>
            </a:r>
            <a:r>
              <a:rPr lang="sk-SK" i="1" dirty="0"/>
              <a:t>.</a:t>
            </a:r>
          </a:p>
        </p:txBody>
      </p:sp>
      <p:sp>
        <p:nvSpPr>
          <p:cNvPr id="6" name="5-cípa hviezda 5"/>
          <p:cNvSpPr/>
          <p:nvPr/>
        </p:nvSpPr>
        <p:spPr>
          <a:xfrm>
            <a:off x="323528" y="2168860"/>
            <a:ext cx="216024" cy="216024"/>
          </a:xfrm>
          <a:prstGeom prst="star5">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dirty="0"/>
          </a:p>
        </p:txBody>
      </p:sp>
      <p:sp>
        <p:nvSpPr>
          <p:cNvPr id="8" name="5-cípa hviezda 7"/>
          <p:cNvSpPr/>
          <p:nvPr/>
        </p:nvSpPr>
        <p:spPr>
          <a:xfrm>
            <a:off x="323528" y="3933056"/>
            <a:ext cx="216024" cy="216024"/>
          </a:xfrm>
          <a:prstGeom prst="star5">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dirty="0"/>
          </a:p>
        </p:txBody>
      </p:sp>
      <p:sp>
        <p:nvSpPr>
          <p:cNvPr id="9" name="Obdĺžnik 8"/>
          <p:cNvSpPr/>
          <p:nvPr/>
        </p:nvSpPr>
        <p:spPr>
          <a:xfrm>
            <a:off x="710468" y="3815174"/>
            <a:ext cx="8182012" cy="923330"/>
          </a:xfrm>
          <a:prstGeom prst="rect">
            <a:avLst/>
          </a:prstGeom>
        </p:spPr>
        <p:txBody>
          <a:bodyPr wrap="square">
            <a:spAutoFit/>
          </a:bodyPr>
          <a:lstStyle/>
          <a:p>
            <a:pPr algn="just"/>
            <a:r>
              <a:rPr lang="sk-SK" i="1" dirty="0"/>
              <a:t>Plochy, ktoré neboli na jeseň voľné, pretože sa </a:t>
            </a:r>
            <a:r>
              <a:rPr lang="sk-SK" i="1" dirty="0" smtClean="0"/>
              <a:t>zberala zelenina </a:t>
            </a:r>
            <a:r>
              <a:rPr lang="sk-SK" i="1" dirty="0"/>
              <a:t>v priebehu zimy (záhony s čiernym koreňom, pórom, </a:t>
            </a:r>
            <a:r>
              <a:rPr lang="sk-SK" i="1" dirty="0" smtClean="0"/>
              <a:t>kelom kučeravým, ružičkovým </a:t>
            </a:r>
            <a:r>
              <a:rPr lang="sk-SK" i="1" dirty="0"/>
              <a:t>kelom a i.), </a:t>
            </a:r>
            <a:r>
              <a:rPr lang="sk-SK" i="1" dirty="0" smtClean="0"/>
              <a:t>zrýľujeme </a:t>
            </a:r>
            <a:r>
              <a:rPr lang="sk-SK" i="1" dirty="0"/>
              <a:t>na jar čo najskôr, </a:t>
            </a:r>
            <a:r>
              <a:rPr lang="sk-SK" i="1" dirty="0" smtClean="0"/>
              <a:t>ako náhle </a:t>
            </a:r>
            <a:r>
              <a:rPr lang="sk-SK" i="1" dirty="0"/>
              <a:t>už pôda nie je zmrznutá a je </a:t>
            </a:r>
            <a:r>
              <a:rPr lang="sk-SK" i="1" dirty="0" smtClean="0"/>
              <a:t>oschnutá.</a:t>
            </a:r>
            <a:endParaRPr lang="sk-SK" i="1" dirty="0"/>
          </a:p>
        </p:txBody>
      </p:sp>
      <p:sp>
        <p:nvSpPr>
          <p:cNvPr id="10" name="Obdĺžnik 9"/>
          <p:cNvSpPr/>
          <p:nvPr/>
        </p:nvSpPr>
        <p:spPr>
          <a:xfrm>
            <a:off x="730960" y="4941168"/>
            <a:ext cx="8046783" cy="1477328"/>
          </a:xfrm>
          <a:prstGeom prst="rect">
            <a:avLst/>
          </a:prstGeom>
        </p:spPr>
        <p:txBody>
          <a:bodyPr wrap="square">
            <a:spAutoFit/>
          </a:bodyPr>
          <a:lstStyle/>
          <a:p>
            <a:pPr algn="just"/>
            <a:r>
              <a:rPr lang="sk-SK" i="1" dirty="0"/>
              <a:t>Pri jarnom </a:t>
            </a:r>
            <a:r>
              <a:rPr lang="sk-SK" i="1" dirty="0" smtClean="0"/>
              <a:t>rýľovaní </a:t>
            </a:r>
            <a:r>
              <a:rPr lang="sk-SK" i="1" dirty="0"/>
              <a:t>postupujeme trochu inak ako na jeseň. Zásoba vody, ktorú pôda prijala, musí byť čo najviac zachovaná. Pri </a:t>
            </a:r>
            <a:r>
              <a:rPr lang="sk-SK" i="1" dirty="0" smtClean="0"/>
              <a:t>rýľovaní </a:t>
            </a:r>
            <a:r>
              <a:rPr lang="sk-SK" i="1" dirty="0"/>
              <a:t>by sa nemali tvoriť veľké hrudy. Záber pri </a:t>
            </a:r>
            <a:r>
              <a:rPr lang="sk-SK" i="1" dirty="0" smtClean="0"/>
              <a:t>rýľovaní </a:t>
            </a:r>
            <a:r>
              <a:rPr lang="sk-SK" i="1" dirty="0"/>
              <a:t>by mal byť </a:t>
            </a:r>
            <a:r>
              <a:rPr lang="sk-SK" i="1" dirty="0" smtClean="0"/>
              <a:t>menší </a:t>
            </a:r>
            <a:r>
              <a:rPr lang="sk-SK" i="1" dirty="0"/>
              <a:t>ako pri jesennom </a:t>
            </a:r>
            <a:r>
              <a:rPr lang="sk-SK" i="1" dirty="0" smtClean="0"/>
              <a:t>rýľovaní. </a:t>
            </a:r>
            <a:r>
              <a:rPr lang="sk-SK" i="1" dirty="0"/>
              <a:t>Vhodnejšie sú preto </a:t>
            </a:r>
            <a:r>
              <a:rPr lang="sk-SK" i="1" dirty="0" smtClean="0"/>
              <a:t>rýľovacie </a:t>
            </a:r>
            <a:r>
              <a:rPr lang="sk-SK" i="1" dirty="0"/>
              <a:t>vidly. Ihneď po </a:t>
            </a:r>
            <a:r>
              <a:rPr lang="sk-SK" i="1" dirty="0" smtClean="0"/>
              <a:t>rýľovaní </a:t>
            </a:r>
            <a:r>
              <a:rPr lang="sk-SK" i="1" dirty="0"/>
              <a:t>pohrabeme pôdu hrabľami, </a:t>
            </a:r>
            <a:r>
              <a:rPr lang="sk-SK" i="1" dirty="0" smtClean="0"/>
              <a:t>aby zostal nakyprený </a:t>
            </a:r>
            <a:r>
              <a:rPr lang="sk-SK" i="1" dirty="0"/>
              <a:t>povrch.</a:t>
            </a:r>
          </a:p>
        </p:txBody>
      </p:sp>
      <p:sp>
        <p:nvSpPr>
          <p:cNvPr id="11" name="5-cípa hviezda 10"/>
          <p:cNvSpPr/>
          <p:nvPr/>
        </p:nvSpPr>
        <p:spPr>
          <a:xfrm>
            <a:off x="323528" y="5085184"/>
            <a:ext cx="216024" cy="216024"/>
          </a:xfrm>
          <a:prstGeom prst="star5">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dirty="0"/>
          </a:p>
        </p:txBody>
      </p:sp>
    </p:spTree>
    <p:extLst>
      <p:ext uri="{BB962C8B-B14F-4D97-AF65-F5344CB8AC3E}">
        <p14:creationId xmlns:p14="http://schemas.microsoft.com/office/powerpoint/2010/main" val="1742125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47704" y="1124744"/>
            <a:ext cx="8784976" cy="5614392"/>
          </a:xfrm>
        </p:spPr>
        <p:txBody>
          <a:bodyPr>
            <a:normAutofit fontScale="85000" lnSpcReduction="10000"/>
          </a:bodyPr>
          <a:lstStyle/>
          <a:p>
            <a:pPr marL="0" indent="0" algn="just">
              <a:buNone/>
            </a:pPr>
            <a:r>
              <a:rPr lang="sk-SK" dirty="0" smtClean="0"/>
              <a:t>         </a:t>
            </a:r>
            <a:r>
              <a:rPr lang="sk-SK" sz="2600" dirty="0" smtClean="0"/>
              <a:t>Zeleninu </a:t>
            </a:r>
            <a:r>
              <a:rPr lang="sk-SK" sz="2600" dirty="0"/>
              <a:t>by sme mali hnojiť </a:t>
            </a:r>
            <a:r>
              <a:rPr lang="sk-SK" sz="2600" b="1" dirty="0"/>
              <a:t>kompostom</a:t>
            </a:r>
            <a:r>
              <a:rPr lang="sk-SK" sz="2600" dirty="0"/>
              <a:t>. Živiny v ňom obsiahnuté jej </a:t>
            </a:r>
            <a:r>
              <a:rPr lang="sk-SK" sz="2600" dirty="0" smtClean="0"/>
              <a:t>    </a:t>
            </a:r>
          </a:p>
          <a:p>
            <a:pPr marL="0" indent="0" algn="just">
              <a:buNone/>
            </a:pPr>
            <a:r>
              <a:rPr lang="sk-SK" sz="2600" dirty="0"/>
              <a:t> </a:t>
            </a:r>
            <a:r>
              <a:rPr lang="sk-SK" sz="2600" dirty="0" smtClean="0"/>
              <a:t>     spravidla     postačia.    Len </a:t>
            </a:r>
            <a:r>
              <a:rPr lang="sk-SK" sz="2600" dirty="0"/>
              <a:t>u silne a stredne náročných druhov musíme </a:t>
            </a:r>
            <a:r>
              <a:rPr lang="sk-SK" sz="2600" dirty="0" smtClean="0"/>
              <a:t> </a:t>
            </a:r>
          </a:p>
          <a:p>
            <a:pPr marL="0" indent="0" algn="just">
              <a:buNone/>
            </a:pPr>
            <a:r>
              <a:rPr lang="sk-SK" sz="2600" dirty="0"/>
              <a:t> </a:t>
            </a:r>
            <a:r>
              <a:rPr lang="sk-SK" sz="2600" dirty="0" smtClean="0"/>
              <a:t>     ešte </a:t>
            </a:r>
            <a:r>
              <a:rPr lang="sk-SK" sz="2600" dirty="0"/>
              <a:t>dodať dusík. </a:t>
            </a:r>
            <a:r>
              <a:rPr lang="sk-SK" sz="2600" dirty="0" smtClean="0"/>
              <a:t> K</a:t>
            </a:r>
            <a:r>
              <a:rPr lang="sk-SK" sz="2600" b="1" dirty="0" smtClean="0">
                <a:solidFill>
                  <a:srgbClr val="FF0000"/>
                </a:solidFill>
              </a:rPr>
              <a:t>   silne náročnej</a:t>
            </a:r>
            <a:r>
              <a:rPr lang="sk-SK" sz="2600" dirty="0" smtClean="0">
                <a:solidFill>
                  <a:srgbClr val="FF0000"/>
                </a:solidFill>
              </a:rPr>
              <a:t>   </a:t>
            </a:r>
            <a:r>
              <a:rPr lang="sk-SK" sz="2600" b="1" dirty="0" smtClean="0">
                <a:solidFill>
                  <a:srgbClr val="FF0000"/>
                </a:solidFill>
              </a:rPr>
              <a:t>zelenine</a:t>
            </a:r>
            <a:r>
              <a:rPr lang="sk-SK" sz="2600" dirty="0" smtClean="0"/>
              <a:t> </a:t>
            </a:r>
            <a:r>
              <a:rPr lang="sk-SK" sz="2600" dirty="0"/>
              <a:t>dávame </a:t>
            </a:r>
            <a:r>
              <a:rPr lang="sk-SK" sz="2600" b="1" dirty="0">
                <a:solidFill>
                  <a:srgbClr val="FF0000"/>
                </a:solidFill>
              </a:rPr>
              <a:t>7 litrov kompostu</a:t>
            </a:r>
            <a:r>
              <a:rPr lang="sk-SK" sz="2600" b="1" dirty="0"/>
              <a:t> </a:t>
            </a:r>
            <a:endParaRPr lang="sk-SK" sz="2600" b="1" dirty="0" smtClean="0"/>
          </a:p>
          <a:p>
            <a:pPr marL="0" indent="0" algn="just">
              <a:buNone/>
            </a:pPr>
            <a:r>
              <a:rPr lang="sk-SK" sz="2600" b="1" dirty="0"/>
              <a:t> </a:t>
            </a:r>
            <a:r>
              <a:rPr lang="sk-SK" sz="2600" b="1" dirty="0" smtClean="0"/>
              <a:t>     </a:t>
            </a:r>
            <a:r>
              <a:rPr lang="sk-SK" sz="2600" dirty="0" smtClean="0"/>
              <a:t>a </a:t>
            </a:r>
            <a:r>
              <a:rPr lang="sk-SK" sz="2600" b="1" dirty="0">
                <a:solidFill>
                  <a:srgbClr val="FF0000"/>
                </a:solidFill>
              </a:rPr>
              <a:t>50 - 80 gramov rohovej </a:t>
            </a:r>
            <a:r>
              <a:rPr lang="sk-SK" sz="2600" b="1" dirty="0" smtClean="0">
                <a:solidFill>
                  <a:srgbClr val="FF0000"/>
                </a:solidFill>
              </a:rPr>
              <a:t>   múčky</a:t>
            </a:r>
            <a:r>
              <a:rPr lang="sk-SK" sz="2600" dirty="0" smtClean="0"/>
              <a:t> </a:t>
            </a:r>
            <a:r>
              <a:rPr lang="sk-SK" sz="2600" dirty="0"/>
              <a:t>alebo </a:t>
            </a:r>
            <a:r>
              <a:rPr lang="sk-SK" sz="2600" b="1" dirty="0">
                <a:solidFill>
                  <a:srgbClr val="FF0000"/>
                </a:solidFill>
              </a:rPr>
              <a:t>25 - 40 </a:t>
            </a:r>
            <a:r>
              <a:rPr lang="sk-SK" sz="2600" b="1" dirty="0" smtClean="0">
                <a:solidFill>
                  <a:srgbClr val="FF0000"/>
                </a:solidFill>
              </a:rPr>
              <a:t> gramov </a:t>
            </a:r>
            <a:r>
              <a:rPr lang="sk-SK" sz="2600" b="1" dirty="0">
                <a:solidFill>
                  <a:srgbClr val="FF0000"/>
                </a:solidFill>
              </a:rPr>
              <a:t>LAV</a:t>
            </a:r>
            <a:r>
              <a:rPr lang="sk-SK" sz="2600" dirty="0"/>
              <a:t> (liadku </a:t>
            </a:r>
            <a:endParaRPr lang="sk-SK" sz="2600" dirty="0" smtClean="0"/>
          </a:p>
          <a:p>
            <a:pPr marL="0" indent="0" algn="just">
              <a:buNone/>
            </a:pPr>
            <a:r>
              <a:rPr lang="sk-SK" sz="2600" dirty="0"/>
              <a:t> </a:t>
            </a:r>
            <a:r>
              <a:rPr lang="sk-SK" sz="2600" dirty="0" smtClean="0"/>
              <a:t>     amónneho </a:t>
            </a:r>
            <a:r>
              <a:rPr lang="sk-SK" sz="2600" dirty="0"/>
              <a:t>s vápencom). Ku </a:t>
            </a:r>
            <a:r>
              <a:rPr lang="sk-SK" sz="2600" b="1" dirty="0" smtClean="0">
                <a:solidFill>
                  <a:srgbClr val="FF00FF"/>
                </a:solidFill>
              </a:rPr>
              <a:t>stredne náročnej </a:t>
            </a:r>
            <a:r>
              <a:rPr lang="sk-SK" sz="2600" b="1" dirty="0">
                <a:solidFill>
                  <a:srgbClr val="FF00FF"/>
                </a:solidFill>
              </a:rPr>
              <a:t>zelenine</a:t>
            </a:r>
            <a:r>
              <a:rPr lang="sk-SK" sz="2600" dirty="0"/>
              <a:t> pridávame </a:t>
            </a:r>
            <a:r>
              <a:rPr lang="sk-SK" sz="2600" b="1" dirty="0">
                <a:solidFill>
                  <a:srgbClr val="FF00FF"/>
                </a:solidFill>
              </a:rPr>
              <a:t>4 </a:t>
            </a:r>
            <a:r>
              <a:rPr lang="sk-SK" sz="2600" b="1" dirty="0" smtClean="0">
                <a:solidFill>
                  <a:srgbClr val="FF00FF"/>
                </a:solidFill>
              </a:rPr>
              <a:t> </a:t>
            </a:r>
          </a:p>
          <a:p>
            <a:pPr marL="0" indent="0" algn="just">
              <a:buNone/>
            </a:pPr>
            <a:r>
              <a:rPr lang="sk-SK" sz="2600" b="1" dirty="0">
                <a:solidFill>
                  <a:srgbClr val="FF00FF"/>
                </a:solidFill>
              </a:rPr>
              <a:t> </a:t>
            </a:r>
            <a:r>
              <a:rPr lang="sk-SK" sz="2600" b="1" dirty="0" smtClean="0">
                <a:solidFill>
                  <a:srgbClr val="FF00FF"/>
                </a:solidFill>
              </a:rPr>
              <a:t>     litre </a:t>
            </a:r>
            <a:r>
              <a:rPr lang="sk-SK" sz="2600" b="1" dirty="0">
                <a:solidFill>
                  <a:srgbClr val="FF00FF"/>
                </a:solidFill>
              </a:rPr>
              <a:t>kompostu</a:t>
            </a:r>
            <a:r>
              <a:rPr lang="sk-SK" sz="2600" dirty="0"/>
              <a:t> a </a:t>
            </a:r>
            <a:r>
              <a:rPr lang="sk-SK" sz="2600" b="1" dirty="0">
                <a:solidFill>
                  <a:srgbClr val="FF00FF"/>
                </a:solidFill>
              </a:rPr>
              <a:t>35 gramov rohovej múčky</a:t>
            </a:r>
            <a:r>
              <a:rPr lang="sk-SK" sz="2600" dirty="0"/>
              <a:t> </a:t>
            </a:r>
            <a:r>
              <a:rPr lang="sk-SK" sz="2600" dirty="0" smtClean="0"/>
              <a:t>alebo </a:t>
            </a:r>
            <a:r>
              <a:rPr lang="sk-SK" sz="2600" b="1" dirty="0">
                <a:solidFill>
                  <a:srgbClr val="FF00FF"/>
                </a:solidFill>
              </a:rPr>
              <a:t>20 gramov LAV</a:t>
            </a:r>
            <a:r>
              <a:rPr lang="sk-SK" sz="2600" dirty="0"/>
              <a:t>. </a:t>
            </a:r>
            <a:r>
              <a:rPr lang="sk-SK" sz="2600" b="1" dirty="0">
                <a:solidFill>
                  <a:srgbClr val="800000"/>
                </a:solidFill>
              </a:rPr>
              <a:t>Slabo </a:t>
            </a:r>
            <a:endParaRPr lang="sk-SK" sz="2600" b="1" dirty="0" smtClean="0">
              <a:solidFill>
                <a:srgbClr val="800000"/>
              </a:solidFill>
            </a:endParaRPr>
          </a:p>
          <a:p>
            <a:pPr marL="0" indent="0" algn="just">
              <a:buNone/>
            </a:pPr>
            <a:r>
              <a:rPr lang="sk-SK" sz="2600" b="1" dirty="0">
                <a:solidFill>
                  <a:srgbClr val="800000"/>
                </a:solidFill>
              </a:rPr>
              <a:t> </a:t>
            </a:r>
            <a:r>
              <a:rPr lang="sk-SK" sz="2600" b="1" dirty="0" smtClean="0">
                <a:solidFill>
                  <a:srgbClr val="800000"/>
                </a:solidFill>
              </a:rPr>
              <a:t>     náročnej </a:t>
            </a:r>
            <a:r>
              <a:rPr lang="sk-SK" sz="2600" b="1" dirty="0" smtClean="0">
                <a:solidFill>
                  <a:schemeClr val="accent3">
                    <a:lumMod val="60000"/>
                    <a:lumOff val="40000"/>
                  </a:schemeClr>
                </a:solidFill>
              </a:rPr>
              <a:t> </a:t>
            </a:r>
            <a:r>
              <a:rPr lang="sk-SK" sz="2600" b="1" dirty="0" smtClean="0">
                <a:solidFill>
                  <a:srgbClr val="800000"/>
                </a:solidFill>
              </a:rPr>
              <a:t>zelenine</a:t>
            </a:r>
            <a:r>
              <a:rPr lang="sk-SK" sz="2600" dirty="0" smtClean="0"/>
              <a:t> </a:t>
            </a:r>
            <a:r>
              <a:rPr lang="sk-SK" sz="2600" dirty="0"/>
              <a:t>stačí </a:t>
            </a:r>
            <a:r>
              <a:rPr lang="sk-SK" sz="2600" b="1" dirty="0">
                <a:solidFill>
                  <a:srgbClr val="800000"/>
                </a:solidFill>
              </a:rPr>
              <a:t>4 litre kompostu</a:t>
            </a:r>
            <a:r>
              <a:rPr lang="sk-SK" sz="2600" dirty="0"/>
              <a:t>. </a:t>
            </a:r>
            <a:r>
              <a:rPr lang="sk-SK" sz="2600" b="1" dirty="0"/>
              <a:t>Dávky </a:t>
            </a:r>
            <a:r>
              <a:rPr lang="sk-SK" sz="2600" b="1" dirty="0" smtClean="0"/>
              <a:t>sú </a:t>
            </a:r>
            <a:r>
              <a:rPr lang="sk-SK" sz="2600" b="1" dirty="0"/>
              <a:t>uvedené na 1 m²</a:t>
            </a:r>
            <a:r>
              <a:rPr lang="sk-SK" sz="2600" dirty="0"/>
              <a:t>. </a:t>
            </a:r>
            <a:endParaRPr lang="sk-SK" sz="2600" dirty="0" smtClean="0"/>
          </a:p>
          <a:p>
            <a:pPr marL="0" indent="0" algn="just">
              <a:buNone/>
            </a:pPr>
            <a:r>
              <a:rPr lang="sk-SK" sz="2600" dirty="0"/>
              <a:t> </a:t>
            </a:r>
            <a:r>
              <a:rPr lang="sk-SK" sz="2600" dirty="0" smtClean="0"/>
              <a:t>      Dávku </a:t>
            </a:r>
            <a:r>
              <a:rPr lang="sk-SK" sz="2600" dirty="0"/>
              <a:t>LAV (liadku </a:t>
            </a:r>
            <a:r>
              <a:rPr lang="sk-SK" sz="2600" dirty="0" smtClean="0"/>
              <a:t> amónneho </a:t>
            </a:r>
            <a:r>
              <a:rPr lang="sk-SK" sz="2600" dirty="0"/>
              <a:t>s vápencom) rozdelíme </a:t>
            </a:r>
            <a:r>
              <a:rPr lang="sk-SK" sz="2600" dirty="0" smtClean="0"/>
              <a:t>   na  základné </a:t>
            </a:r>
          </a:p>
          <a:p>
            <a:pPr marL="0" indent="0" algn="just">
              <a:buNone/>
            </a:pPr>
            <a:r>
              <a:rPr lang="sk-SK" sz="2600" dirty="0"/>
              <a:t> </a:t>
            </a:r>
            <a:r>
              <a:rPr lang="sk-SK" sz="2600" dirty="0" smtClean="0"/>
              <a:t>      hnojenie    ( pred  sejbou  alebo  po   výsadbe  za   3 </a:t>
            </a:r>
            <a:r>
              <a:rPr lang="sk-SK" sz="2600" dirty="0"/>
              <a:t>- 4 </a:t>
            </a:r>
            <a:r>
              <a:rPr lang="sk-SK" sz="2600" dirty="0" smtClean="0"/>
              <a:t>  týždne</a:t>
            </a:r>
            <a:r>
              <a:rPr lang="sk-SK" sz="2600" dirty="0"/>
              <a:t>) </a:t>
            </a:r>
            <a:r>
              <a:rPr lang="sk-SK" sz="2600" dirty="0" smtClean="0"/>
              <a:t> a  na </a:t>
            </a:r>
          </a:p>
          <a:p>
            <a:pPr marL="0" indent="0" algn="just">
              <a:buNone/>
            </a:pPr>
            <a:r>
              <a:rPr lang="sk-SK" sz="2600" dirty="0"/>
              <a:t> </a:t>
            </a:r>
            <a:r>
              <a:rPr lang="sk-SK" sz="2600" dirty="0" smtClean="0"/>
              <a:t>       prihnojenie </a:t>
            </a:r>
            <a:r>
              <a:rPr lang="sk-SK" sz="2600" dirty="0"/>
              <a:t>v čase intenzívneho </a:t>
            </a:r>
            <a:r>
              <a:rPr lang="sk-SK" sz="2600" dirty="0" smtClean="0"/>
              <a:t>rastu.</a:t>
            </a:r>
          </a:p>
          <a:p>
            <a:pPr marL="0" indent="0" algn="just">
              <a:buNone/>
            </a:pPr>
            <a:endParaRPr lang="sk-SK" sz="900" dirty="0"/>
          </a:p>
          <a:p>
            <a:pPr marL="0" indent="0" algn="just">
              <a:buNone/>
            </a:pPr>
            <a:r>
              <a:rPr lang="sk-SK" dirty="0"/>
              <a:t>          </a:t>
            </a:r>
            <a:endParaRPr lang="sk-SK" sz="900" dirty="0"/>
          </a:p>
          <a:p>
            <a:pPr marL="0" indent="0" algn="just">
              <a:buNone/>
            </a:pPr>
            <a:r>
              <a:rPr lang="sk-SK" dirty="0"/>
              <a:t>          </a:t>
            </a:r>
            <a:endParaRPr lang="sk-SK" b="1" dirty="0">
              <a:solidFill>
                <a:srgbClr val="FF0000"/>
              </a:solidFill>
            </a:endParaRPr>
          </a:p>
        </p:txBody>
      </p:sp>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chemeClr val="accent3">
                    <a:lumMod val="50000"/>
                  </a:schemeClr>
                </a:solidFill>
                <a:latin typeface="Bookman Old Style" panose="02050604050505020204" pitchFamily="18" charset="0"/>
              </a:rPr>
              <a:t>Príprava  záhonov</a:t>
            </a:r>
            <a:endParaRPr lang="sk-SK" sz="3600" b="1" dirty="0">
              <a:latin typeface="Bookman Old Style" panose="02050604050505020204" pitchFamily="18" charset="0"/>
            </a:endParaRPr>
          </a:p>
        </p:txBody>
      </p:sp>
      <p:sp>
        <p:nvSpPr>
          <p:cNvPr id="4" name="5-cípa hviezda 3"/>
          <p:cNvSpPr/>
          <p:nvPr/>
        </p:nvSpPr>
        <p:spPr>
          <a:xfrm>
            <a:off x="355716" y="1209280"/>
            <a:ext cx="216024" cy="216024"/>
          </a:xfrm>
          <a:prstGeom prst="star5">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dirty="0"/>
          </a:p>
        </p:txBody>
      </p:sp>
    </p:spTree>
    <p:extLst>
      <p:ext uri="{BB962C8B-B14F-4D97-AF65-F5344CB8AC3E}">
        <p14:creationId xmlns:p14="http://schemas.microsoft.com/office/powerpoint/2010/main" val="4029708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90139" y="1196752"/>
            <a:ext cx="8918364" cy="5470376"/>
          </a:xfrm>
        </p:spPr>
        <p:txBody>
          <a:bodyPr/>
          <a:lstStyle/>
          <a:p>
            <a:pPr marL="0" indent="0" algn="just">
              <a:buNone/>
            </a:pPr>
            <a:r>
              <a:rPr lang="sk-SK" dirty="0" smtClean="0"/>
              <a:t>        </a:t>
            </a:r>
            <a:r>
              <a:rPr lang="sk-SK" sz="2600" b="1" i="0" dirty="0" smtClean="0">
                <a:latin typeface="Arial" panose="020B0604020202020204" pitchFamily="34" charset="0"/>
                <a:cs typeface="Arial" panose="020B0604020202020204" pitchFamily="34" charset="0"/>
              </a:rPr>
              <a:t>Nie </a:t>
            </a:r>
            <a:r>
              <a:rPr lang="sk-SK" sz="2600" b="1" i="0" dirty="0">
                <a:latin typeface="Arial" panose="020B0604020202020204" pitchFamily="34" charset="0"/>
                <a:cs typeface="Arial" panose="020B0604020202020204" pitchFamily="34" charset="0"/>
              </a:rPr>
              <a:t>každý záhradkár môže kvôli obmedzenej výmere </a:t>
            </a:r>
            <a:r>
              <a:rPr lang="sk-SK" sz="2600" b="1" i="0" dirty="0" smtClean="0">
                <a:latin typeface="Arial" panose="020B0604020202020204" pitchFamily="34" charset="0"/>
                <a:cs typeface="Arial" panose="020B0604020202020204" pitchFamily="34" charset="0"/>
              </a:rPr>
              <a:t>  </a:t>
            </a:r>
          </a:p>
          <a:p>
            <a:pPr marL="0" indent="0" algn="just">
              <a:buNone/>
            </a:pPr>
            <a:r>
              <a:rPr lang="sk-SK" sz="2600" b="1" i="0" dirty="0">
                <a:latin typeface="Arial" panose="020B0604020202020204" pitchFamily="34" charset="0"/>
                <a:cs typeface="Arial" panose="020B0604020202020204" pitchFamily="34" charset="0"/>
              </a:rPr>
              <a:t> </a:t>
            </a:r>
            <a:r>
              <a:rPr lang="sk-SK" sz="2600" b="1" i="0" dirty="0" smtClean="0">
                <a:latin typeface="Arial" panose="020B0604020202020204" pitchFamily="34" charset="0"/>
                <a:cs typeface="Arial" panose="020B0604020202020204" pitchFamily="34" charset="0"/>
              </a:rPr>
              <a:t>   záhradky dodržiavať </a:t>
            </a:r>
            <a:r>
              <a:rPr lang="sk-SK" sz="2600" b="1" i="0" dirty="0">
                <a:latin typeface="Arial" panose="020B0604020202020204" pitchFamily="34" charset="0"/>
                <a:cs typeface="Arial" panose="020B0604020202020204" pitchFamily="34" charset="0"/>
              </a:rPr>
              <a:t>striedanie </a:t>
            </a:r>
            <a:r>
              <a:rPr lang="sk-SK" sz="2600" b="1" i="0" dirty="0" smtClean="0">
                <a:latin typeface="Arial" panose="020B0604020202020204" pitchFamily="34" charset="0"/>
                <a:cs typeface="Arial" panose="020B0604020202020204" pitchFamily="34" charset="0"/>
              </a:rPr>
              <a:t>plodín </a:t>
            </a:r>
            <a:r>
              <a:rPr lang="sk-SK" sz="2600" b="1" i="0" dirty="0">
                <a:latin typeface="Arial" panose="020B0604020202020204" pitchFamily="34" charset="0"/>
                <a:cs typeface="Arial" panose="020B0604020202020204" pitchFamily="34" charset="0"/>
              </a:rPr>
              <a:t>tak, ako by to </a:t>
            </a:r>
            <a:endParaRPr lang="sk-SK" sz="2600" b="1" i="0" dirty="0" smtClean="0">
              <a:latin typeface="Arial" panose="020B0604020202020204" pitchFamily="34" charset="0"/>
              <a:cs typeface="Arial" panose="020B0604020202020204" pitchFamily="34" charset="0"/>
            </a:endParaRPr>
          </a:p>
          <a:p>
            <a:pPr marL="0" indent="0" algn="just">
              <a:buNone/>
            </a:pPr>
            <a:r>
              <a:rPr lang="sk-SK" sz="2600" b="1" i="0" dirty="0">
                <a:latin typeface="Arial" panose="020B0604020202020204" pitchFamily="34" charset="0"/>
                <a:cs typeface="Arial" panose="020B0604020202020204" pitchFamily="34" charset="0"/>
              </a:rPr>
              <a:t> </a:t>
            </a:r>
            <a:r>
              <a:rPr lang="sk-SK" sz="2600" b="1" i="0" dirty="0" smtClean="0">
                <a:latin typeface="Arial" panose="020B0604020202020204" pitchFamily="34" charset="0"/>
                <a:cs typeface="Arial" panose="020B0604020202020204" pitchFamily="34" charset="0"/>
              </a:rPr>
              <a:t>   bolo  vhodné.   Preto   sa   pri   pestovaní   hlúbovín  </a:t>
            </a:r>
          </a:p>
          <a:p>
            <a:pPr marL="0" indent="0" algn="just">
              <a:buNone/>
            </a:pPr>
            <a:r>
              <a:rPr lang="sk-SK" sz="2600" b="1" i="0" dirty="0">
                <a:latin typeface="Arial" panose="020B0604020202020204" pitchFamily="34" charset="0"/>
                <a:cs typeface="Arial" panose="020B0604020202020204" pitchFamily="34" charset="0"/>
              </a:rPr>
              <a:t> </a:t>
            </a:r>
            <a:r>
              <a:rPr lang="sk-SK" sz="2600" b="1" i="0" dirty="0" smtClean="0">
                <a:latin typeface="Arial" panose="020B0604020202020204" pitchFamily="34" charset="0"/>
                <a:cs typeface="Arial" panose="020B0604020202020204" pitchFamily="34" charset="0"/>
              </a:rPr>
              <a:t>   a uhoriek  odporúča   </a:t>
            </a:r>
            <a:r>
              <a:rPr lang="sk-SK" sz="2600" b="1" i="0" dirty="0">
                <a:latin typeface="Arial" panose="020B0604020202020204" pitchFamily="34" charset="0"/>
                <a:cs typeface="Arial" panose="020B0604020202020204" pitchFamily="34" charset="0"/>
              </a:rPr>
              <a:t>hnojenie </a:t>
            </a:r>
            <a:r>
              <a:rPr lang="sk-SK" sz="2600" b="1" i="0" dirty="0" smtClean="0">
                <a:solidFill>
                  <a:srgbClr val="D60093"/>
                </a:solidFill>
                <a:latin typeface="Arial" panose="020B0604020202020204" pitchFamily="34" charset="0"/>
                <a:cs typeface="Arial" panose="020B0604020202020204" pitchFamily="34" charset="0"/>
              </a:rPr>
              <a:t> dusíkatým  vápnom</a:t>
            </a:r>
            <a:r>
              <a:rPr lang="sk-SK" sz="2600" b="1" i="0" dirty="0">
                <a:latin typeface="Arial" panose="020B0604020202020204" pitchFamily="34" charset="0"/>
                <a:cs typeface="Arial" panose="020B0604020202020204" pitchFamily="34" charset="0"/>
              </a:rPr>
              <a:t>, </a:t>
            </a:r>
            <a:endParaRPr lang="sk-SK" sz="2600" b="1" i="0" dirty="0" smtClean="0">
              <a:latin typeface="Arial" panose="020B0604020202020204" pitchFamily="34" charset="0"/>
              <a:cs typeface="Arial" panose="020B0604020202020204" pitchFamily="34" charset="0"/>
            </a:endParaRPr>
          </a:p>
          <a:p>
            <a:pPr marL="0" indent="0" algn="just">
              <a:buNone/>
            </a:pPr>
            <a:r>
              <a:rPr lang="sk-SK" sz="2600" b="1" i="0" dirty="0">
                <a:latin typeface="Arial" panose="020B0604020202020204" pitchFamily="34" charset="0"/>
                <a:cs typeface="Arial" panose="020B0604020202020204" pitchFamily="34" charset="0"/>
              </a:rPr>
              <a:t> </a:t>
            </a:r>
            <a:r>
              <a:rPr lang="sk-SK" sz="2600" b="1" i="0" dirty="0" smtClean="0">
                <a:latin typeface="Arial" panose="020B0604020202020204" pitchFamily="34" charset="0"/>
                <a:cs typeface="Arial" panose="020B0604020202020204" pitchFamily="34" charset="0"/>
              </a:rPr>
              <a:t>   ktoré </a:t>
            </a:r>
            <a:r>
              <a:rPr lang="sk-SK" sz="2600" b="1" i="0" dirty="0">
                <a:latin typeface="Arial" panose="020B0604020202020204" pitchFamily="34" charset="0"/>
                <a:cs typeface="Arial" panose="020B0604020202020204" pitchFamily="34" charset="0"/>
              </a:rPr>
              <a:t>potláča výskyt niektorých chorôb a </a:t>
            </a:r>
            <a:r>
              <a:rPr lang="sk-SK" sz="2600" b="1" i="0" dirty="0" smtClean="0">
                <a:latin typeface="Arial" panose="020B0604020202020204" pitchFamily="34" charset="0"/>
                <a:cs typeface="Arial" panose="020B0604020202020204" pitchFamily="34" charset="0"/>
              </a:rPr>
              <a:t>škodcov </a:t>
            </a:r>
            <a:r>
              <a:rPr lang="sk-SK" sz="2600" b="1" i="0" dirty="0">
                <a:latin typeface="Arial" panose="020B0604020202020204" pitchFamily="34" charset="0"/>
                <a:cs typeface="Arial" panose="020B0604020202020204" pitchFamily="34" charset="0"/>
              </a:rPr>
              <a:t>v </a:t>
            </a:r>
            <a:endParaRPr lang="sk-SK" sz="2600" b="1" i="0" dirty="0" smtClean="0">
              <a:latin typeface="Arial" panose="020B0604020202020204" pitchFamily="34" charset="0"/>
              <a:cs typeface="Arial" panose="020B0604020202020204" pitchFamily="34" charset="0"/>
            </a:endParaRPr>
          </a:p>
          <a:p>
            <a:pPr marL="0" indent="0" algn="just">
              <a:buNone/>
            </a:pPr>
            <a:r>
              <a:rPr lang="sk-SK" sz="2600" b="1" i="0" dirty="0">
                <a:latin typeface="Arial" panose="020B0604020202020204" pitchFamily="34" charset="0"/>
                <a:cs typeface="Arial" panose="020B0604020202020204" pitchFamily="34" charset="0"/>
              </a:rPr>
              <a:t> </a:t>
            </a:r>
            <a:r>
              <a:rPr lang="sk-SK" sz="2600" b="1" i="0" dirty="0" smtClean="0">
                <a:latin typeface="Arial" panose="020B0604020202020204" pitchFamily="34" charset="0"/>
                <a:cs typeface="Arial" panose="020B0604020202020204" pitchFamily="34" charset="0"/>
              </a:rPr>
              <a:t>   pôde</a:t>
            </a:r>
            <a:r>
              <a:rPr lang="sk-SK" sz="2600" b="1" i="0" dirty="0">
                <a:latin typeface="Arial" panose="020B0604020202020204" pitchFamily="34" charset="0"/>
                <a:cs typeface="Arial" panose="020B0604020202020204" pitchFamily="34" charset="0"/>
              </a:rPr>
              <a:t>.</a:t>
            </a:r>
          </a:p>
          <a:p>
            <a:pPr marL="0" indent="0">
              <a:buNone/>
            </a:pPr>
            <a:endParaRPr lang="sk-SK" dirty="0"/>
          </a:p>
        </p:txBody>
      </p:sp>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chemeClr val="accent3">
                    <a:lumMod val="50000"/>
                  </a:schemeClr>
                </a:solidFill>
                <a:latin typeface="Bookman Old Style" panose="02050604050505020204" pitchFamily="18" charset="0"/>
              </a:rPr>
              <a:t>Príprava  záhonov</a:t>
            </a:r>
            <a:endParaRPr lang="sk-SK" sz="3600" dirty="0"/>
          </a:p>
        </p:txBody>
      </p:sp>
      <p:sp>
        <p:nvSpPr>
          <p:cNvPr id="5" name="5-cípa hviezda 4"/>
          <p:cNvSpPr/>
          <p:nvPr/>
        </p:nvSpPr>
        <p:spPr>
          <a:xfrm>
            <a:off x="298151" y="1326328"/>
            <a:ext cx="216024" cy="216024"/>
          </a:xfrm>
          <a:prstGeom prst="star5">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dirty="0"/>
          </a:p>
        </p:txBody>
      </p:sp>
    </p:spTree>
    <p:extLst>
      <p:ext uri="{BB962C8B-B14F-4D97-AF65-F5344CB8AC3E}">
        <p14:creationId xmlns:p14="http://schemas.microsoft.com/office/powerpoint/2010/main" val="4239094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35496" y="980728"/>
            <a:ext cx="9073008" cy="5686400"/>
          </a:xfrm>
        </p:spPr>
        <p:txBody>
          <a:bodyPr>
            <a:normAutofit fontScale="92500"/>
          </a:bodyPr>
          <a:lstStyle/>
          <a:p>
            <a:pPr marL="0" indent="0" algn="just">
              <a:buNone/>
            </a:pPr>
            <a:r>
              <a:rPr lang="sk-SK" dirty="0"/>
              <a:t> </a:t>
            </a:r>
            <a:r>
              <a:rPr lang="sk-SK" dirty="0" smtClean="0"/>
              <a:t>           </a:t>
            </a:r>
            <a:r>
              <a:rPr lang="sk-SK" sz="2500" i="0" dirty="0" smtClean="0">
                <a:latin typeface="Arial" panose="020B0604020202020204" pitchFamily="34" charset="0"/>
                <a:cs typeface="Arial" panose="020B0604020202020204" pitchFamily="34" charset="0"/>
              </a:rPr>
              <a:t>Na   plochách   </a:t>
            </a:r>
            <a:r>
              <a:rPr lang="sk-SK" sz="2500" b="1" i="0" dirty="0" smtClean="0">
                <a:latin typeface="Arial" panose="020B0604020202020204" pitchFamily="34" charset="0"/>
                <a:cs typeface="Arial" panose="020B0604020202020204" pitchFamily="34" charset="0"/>
              </a:rPr>
              <a:t>s   výskytom   </a:t>
            </a:r>
            <a:r>
              <a:rPr lang="sk-SK" sz="2500" b="1" i="0" dirty="0">
                <a:latin typeface="Arial" panose="020B0604020202020204" pitchFamily="34" charset="0"/>
                <a:cs typeface="Arial" panose="020B0604020202020204" pitchFamily="34" charset="0"/>
              </a:rPr>
              <a:t>nádorovitosti </a:t>
            </a:r>
            <a:r>
              <a:rPr lang="sk-SK" sz="2500" b="1" i="0" dirty="0" smtClean="0">
                <a:latin typeface="Arial" panose="020B0604020202020204" pitchFamily="34" charset="0"/>
                <a:cs typeface="Arial" panose="020B0604020202020204" pitchFamily="34" charset="0"/>
              </a:rPr>
              <a:t>  hlúbovín</a:t>
            </a:r>
            <a:r>
              <a:rPr lang="sk-SK" sz="2500" i="0" dirty="0" smtClean="0">
                <a:latin typeface="Arial" panose="020B0604020202020204" pitchFamily="34" charset="0"/>
                <a:cs typeface="Arial" panose="020B0604020202020204" pitchFamily="34" charset="0"/>
              </a:rPr>
              <a:t>   sa    </a:t>
            </a:r>
          </a:p>
          <a:p>
            <a:pPr marL="0" indent="0" algn="just">
              <a:buNone/>
            </a:pPr>
            <a:r>
              <a:rPr lang="sk-SK" sz="2500" i="0" dirty="0">
                <a:latin typeface="Arial" panose="020B0604020202020204" pitchFamily="34" charset="0"/>
                <a:cs typeface="Arial" panose="020B0604020202020204" pitchFamily="34" charset="0"/>
              </a:rPr>
              <a:t> </a:t>
            </a:r>
            <a:r>
              <a:rPr lang="sk-SK" sz="2500" i="0" dirty="0" smtClean="0">
                <a:latin typeface="Arial" panose="020B0604020202020204" pitchFamily="34" charset="0"/>
                <a:cs typeface="Arial" panose="020B0604020202020204" pitchFamily="34" charset="0"/>
              </a:rPr>
              <a:t>      odporúča  hnojiť  tieto  zeleniny  </a:t>
            </a:r>
            <a:r>
              <a:rPr lang="sk-SK" sz="2500" i="0" dirty="0">
                <a:latin typeface="Arial" panose="020B0604020202020204" pitchFamily="34" charset="0"/>
                <a:cs typeface="Arial" panose="020B0604020202020204" pitchFamily="34" charset="0"/>
              </a:rPr>
              <a:t>dusíkom vždy vo </a:t>
            </a:r>
            <a:r>
              <a:rPr lang="sk-SK" sz="2500" i="0" dirty="0" smtClean="0">
                <a:latin typeface="Arial" panose="020B0604020202020204" pitchFamily="34" charset="0"/>
                <a:cs typeface="Arial" panose="020B0604020202020204" pitchFamily="34" charset="0"/>
              </a:rPr>
              <a:t> forme </a:t>
            </a:r>
          </a:p>
          <a:p>
            <a:pPr marL="0" indent="0" algn="just">
              <a:buNone/>
            </a:pPr>
            <a:r>
              <a:rPr lang="sk-SK" sz="2500" b="1" i="0" dirty="0">
                <a:solidFill>
                  <a:srgbClr val="D60093"/>
                </a:solidFill>
                <a:latin typeface="Arial" panose="020B0604020202020204" pitchFamily="34" charset="0"/>
                <a:cs typeface="Arial" panose="020B0604020202020204" pitchFamily="34" charset="0"/>
              </a:rPr>
              <a:t> </a:t>
            </a:r>
            <a:r>
              <a:rPr lang="sk-SK" sz="2500" b="1" i="0" dirty="0" smtClean="0">
                <a:solidFill>
                  <a:srgbClr val="D60093"/>
                </a:solidFill>
                <a:latin typeface="Arial" panose="020B0604020202020204" pitchFamily="34" charset="0"/>
                <a:cs typeface="Arial" panose="020B0604020202020204" pitchFamily="34" charset="0"/>
              </a:rPr>
              <a:t>      dusíkatého  vápna  v  dávke   80 </a:t>
            </a:r>
            <a:r>
              <a:rPr lang="sk-SK" sz="2500" b="1" i="0" dirty="0">
                <a:solidFill>
                  <a:srgbClr val="D60093"/>
                </a:solidFill>
                <a:latin typeface="Arial" panose="020B0604020202020204" pitchFamily="34" charset="0"/>
                <a:cs typeface="Arial" panose="020B0604020202020204" pitchFamily="34" charset="0"/>
              </a:rPr>
              <a:t>- 100 g / m²</a:t>
            </a:r>
            <a:r>
              <a:rPr lang="sk-SK" sz="2500" i="0" dirty="0">
                <a:latin typeface="Arial" panose="020B0604020202020204" pitchFamily="34" charset="0"/>
                <a:cs typeface="Arial" panose="020B0604020202020204" pitchFamily="34" charset="0"/>
              </a:rPr>
              <a:t> </a:t>
            </a:r>
            <a:r>
              <a:rPr lang="sk-SK" sz="2500" i="0" dirty="0" smtClean="0">
                <a:latin typeface="Arial" panose="020B0604020202020204" pitchFamily="34" charset="0"/>
                <a:cs typeface="Arial" panose="020B0604020202020204" pitchFamily="34" charset="0"/>
              </a:rPr>
              <a:t>  </a:t>
            </a:r>
            <a:r>
              <a:rPr lang="sk-SK" sz="2500" b="1" i="0" dirty="0" smtClean="0">
                <a:latin typeface="Arial" panose="020B0604020202020204" pitchFamily="34" charset="0"/>
                <a:cs typeface="Arial" panose="020B0604020202020204" pitchFamily="34" charset="0"/>
              </a:rPr>
              <a:t>dva   až   tri   </a:t>
            </a:r>
          </a:p>
          <a:p>
            <a:pPr marL="0" indent="0" algn="just">
              <a:buNone/>
            </a:pPr>
            <a:r>
              <a:rPr lang="sk-SK" sz="2500" b="1" i="0" dirty="0">
                <a:latin typeface="Arial" panose="020B0604020202020204" pitchFamily="34" charset="0"/>
                <a:cs typeface="Arial" panose="020B0604020202020204" pitchFamily="34" charset="0"/>
              </a:rPr>
              <a:t> </a:t>
            </a:r>
            <a:r>
              <a:rPr lang="sk-SK" sz="2500" b="1" i="0" dirty="0" smtClean="0">
                <a:latin typeface="Arial" panose="020B0604020202020204" pitchFamily="34" charset="0"/>
                <a:cs typeface="Arial" panose="020B0604020202020204" pitchFamily="34" charset="0"/>
              </a:rPr>
              <a:t>      týždne   pred  výsadbou</a:t>
            </a:r>
            <a:r>
              <a:rPr lang="sk-SK" sz="2500" i="0" dirty="0" smtClean="0">
                <a:latin typeface="Arial" panose="020B0604020202020204" pitchFamily="34" charset="0"/>
                <a:cs typeface="Arial" panose="020B0604020202020204" pitchFamily="34" charset="0"/>
              </a:rPr>
              <a:t>  zapravením </a:t>
            </a:r>
            <a:r>
              <a:rPr lang="sk-SK" sz="2500" b="1" i="0" dirty="0">
                <a:latin typeface="Arial" panose="020B0604020202020204" pitchFamily="34" charset="0"/>
                <a:cs typeface="Arial" panose="020B0604020202020204" pitchFamily="34" charset="0"/>
              </a:rPr>
              <a:t>do hĺbky 15 až 20 </a:t>
            </a:r>
            <a:r>
              <a:rPr lang="sk-SK" sz="2500" b="1" i="0" dirty="0" smtClean="0">
                <a:latin typeface="Arial" panose="020B0604020202020204" pitchFamily="34" charset="0"/>
                <a:cs typeface="Arial" panose="020B0604020202020204" pitchFamily="34" charset="0"/>
              </a:rPr>
              <a:t>cm</a:t>
            </a:r>
            <a:r>
              <a:rPr lang="sk-SK" sz="2500" i="0" dirty="0">
                <a:latin typeface="Arial" panose="020B0604020202020204" pitchFamily="34" charset="0"/>
                <a:cs typeface="Arial" panose="020B0604020202020204" pitchFamily="34" charset="0"/>
              </a:rPr>
              <a:t>.   </a:t>
            </a:r>
            <a:r>
              <a:rPr lang="sk-SK" sz="2500" i="0" dirty="0" smtClean="0">
                <a:latin typeface="Arial" panose="020B0604020202020204" pitchFamily="34" charset="0"/>
                <a:cs typeface="Arial" panose="020B0604020202020204" pitchFamily="34" charset="0"/>
              </a:rPr>
              <a:t>   </a:t>
            </a:r>
          </a:p>
          <a:p>
            <a:pPr marL="0" indent="0" algn="just">
              <a:buNone/>
            </a:pPr>
            <a:r>
              <a:rPr lang="sk-SK" sz="2500" i="0" dirty="0">
                <a:latin typeface="Arial" panose="020B0604020202020204" pitchFamily="34" charset="0"/>
                <a:cs typeface="Arial" panose="020B0604020202020204" pitchFamily="34" charset="0"/>
              </a:rPr>
              <a:t> </a:t>
            </a:r>
            <a:r>
              <a:rPr lang="sk-SK" sz="2500" i="0" dirty="0" smtClean="0">
                <a:latin typeface="Arial" panose="020B0604020202020204" pitchFamily="34" charset="0"/>
                <a:cs typeface="Arial" panose="020B0604020202020204" pitchFamily="34" charset="0"/>
              </a:rPr>
              <a:t>      K  uhorkám  </a:t>
            </a:r>
            <a:r>
              <a:rPr lang="sk-SK" sz="2500" i="0" dirty="0">
                <a:latin typeface="Arial" panose="020B0604020202020204" pitchFamily="34" charset="0"/>
                <a:cs typeface="Arial" panose="020B0604020202020204" pitchFamily="34" charset="0"/>
              </a:rPr>
              <a:t>sa </a:t>
            </a:r>
            <a:r>
              <a:rPr lang="sk-SK" sz="2500" i="0" dirty="0" smtClean="0">
                <a:latin typeface="Arial" panose="020B0604020202020204" pitchFamily="34" charset="0"/>
                <a:cs typeface="Arial" panose="020B0604020202020204" pitchFamily="34" charset="0"/>
              </a:rPr>
              <a:t> odporúča  </a:t>
            </a:r>
            <a:r>
              <a:rPr lang="sk-SK" sz="2500" b="1" i="0" dirty="0">
                <a:latin typeface="Arial" panose="020B0604020202020204" pitchFamily="34" charset="0"/>
                <a:cs typeface="Arial" panose="020B0604020202020204" pitchFamily="34" charset="0"/>
              </a:rPr>
              <a:t>v </a:t>
            </a:r>
            <a:r>
              <a:rPr lang="sk-SK" sz="2500" b="1" i="0" dirty="0" smtClean="0">
                <a:latin typeface="Arial" panose="020B0604020202020204" pitchFamily="34" charset="0"/>
                <a:cs typeface="Arial" panose="020B0604020202020204" pitchFamily="34" charset="0"/>
              </a:rPr>
              <a:t> dávke   </a:t>
            </a:r>
            <a:r>
              <a:rPr lang="sk-SK" sz="2500" b="1" i="0" dirty="0">
                <a:latin typeface="Arial" panose="020B0604020202020204" pitchFamily="34" charset="0"/>
                <a:cs typeface="Arial" panose="020B0604020202020204" pitchFamily="34" charset="0"/>
              </a:rPr>
              <a:t>40 g /  </a:t>
            </a:r>
            <a:r>
              <a:rPr lang="sk-SK" sz="2500" b="1" i="0" dirty="0" smtClean="0">
                <a:latin typeface="Arial" panose="020B0604020202020204" pitchFamily="34" charset="0"/>
                <a:cs typeface="Arial" panose="020B0604020202020204" pitchFamily="34" charset="0"/>
              </a:rPr>
              <a:t>m²</a:t>
            </a:r>
            <a:r>
              <a:rPr lang="sk-SK" sz="2500" i="0" dirty="0" smtClean="0">
                <a:latin typeface="Arial" panose="020B0604020202020204" pitchFamily="34" charset="0"/>
                <a:cs typeface="Arial" panose="020B0604020202020204" pitchFamily="34" charset="0"/>
              </a:rPr>
              <a:t>   jeden   až  dva  </a:t>
            </a:r>
          </a:p>
          <a:p>
            <a:pPr marL="0" indent="0" algn="just">
              <a:buNone/>
            </a:pPr>
            <a:r>
              <a:rPr lang="sk-SK" sz="2500" i="0" dirty="0">
                <a:latin typeface="Arial" panose="020B0604020202020204" pitchFamily="34" charset="0"/>
                <a:cs typeface="Arial" panose="020B0604020202020204" pitchFamily="34" charset="0"/>
              </a:rPr>
              <a:t> </a:t>
            </a:r>
            <a:r>
              <a:rPr lang="sk-SK" sz="2500" i="0" dirty="0" smtClean="0">
                <a:latin typeface="Arial" panose="020B0604020202020204" pitchFamily="34" charset="0"/>
                <a:cs typeface="Arial" panose="020B0604020202020204" pitchFamily="34" charset="0"/>
              </a:rPr>
              <a:t>      týždne  pred  </a:t>
            </a:r>
            <a:r>
              <a:rPr lang="sk-SK" sz="2500" i="0" dirty="0">
                <a:latin typeface="Arial" panose="020B0604020202020204" pitchFamily="34" charset="0"/>
                <a:cs typeface="Arial" panose="020B0604020202020204" pitchFamily="34" charset="0"/>
              </a:rPr>
              <a:t>výsevom </a:t>
            </a:r>
            <a:r>
              <a:rPr lang="sk-SK" sz="2500" i="0" dirty="0" smtClean="0">
                <a:latin typeface="Arial" panose="020B0604020202020204" pitchFamily="34" charset="0"/>
                <a:cs typeface="Arial" panose="020B0604020202020204" pitchFamily="34" charset="0"/>
              </a:rPr>
              <a:t> alebo  výsadbou</a:t>
            </a:r>
            <a:r>
              <a:rPr lang="sk-SK" sz="2500" i="0" dirty="0">
                <a:latin typeface="Arial" panose="020B0604020202020204" pitchFamily="34" charset="0"/>
                <a:cs typeface="Arial" panose="020B0604020202020204" pitchFamily="34" charset="0"/>
              </a:rPr>
              <a:t>. Hnojivo zapravíme </a:t>
            </a:r>
            <a:endParaRPr lang="sk-SK" sz="2500" i="0" dirty="0" smtClean="0">
              <a:latin typeface="Arial" panose="020B0604020202020204" pitchFamily="34" charset="0"/>
              <a:cs typeface="Arial" panose="020B0604020202020204" pitchFamily="34" charset="0"/>
            </a:endParaRPr>
          </a:p>
          <a:p>
            <a:pPr marL="0" indent="0" algn="just">
              <a:buNone/>
            </a:pPr>
            <a:r>
              <a:rPr lang="sk-SK" sz="2500" i="0" dirty="0">
                <a:latin typeface="Arial" panose="020B0604020202020204" pitchFamily="34" charset="0"/>
                <a:cs typeface="Arial" panose="020B0604020202020204" pitchFamily="34" charset="0"/>
              </a:rPr>
              <a:t> </a:t>
            </a:r>
            <a:r>
              <a:rPr lang="sk-SK" sz="2500" i="0" dirty="0" smtClean="0">
                <a:latin typeface="Arial" panose="020B0604020202020204" pitchFamily="34" charset="0"/>
                <a:cs typeface="Arial" panose="020B0604020202020204" pitchFamily="34" charset="0"/>
              </a:rPr>
              <a:t>      do </a:t>
            </a:r>
            <a:r>
              <a:rPr lang="sk-SK" sz="2500" i="0" dirty="0">
                <a:latin typeface="Arial" panose="020B0604020202020204" pitchFamily="34" charset="0"/>
                <a:cs typeface="Arial" panose="020B0604020202020204" pitchFamily="34" charset="0"/>
              </a:rPr>
              <a:t>vrchnej </a:t>
            </a:r>
            <a:r>
              <a:rPr lang="sk-SK" sz="2500" i="0" dirty="0" smtClean="0">
                <a:latin typeface="Arial" panose="020B0604020202020204" pitchFamily="34" charset="0"/>
                <a:cs typeface="Arial" panose="020B0604020202020204" pitchFamily="34" charset="0"/>
              </a:rPr>
              <a:t>  </a:t>
            </a:r>
            <a:r>
              <a:rPr lang="sk-SK" sz="2500" i="0" dirty="0">
                <a:latin typeface="Arial" panose="020B0604020202020204" pitchFamily="34" charset="0"/>
                <a:cs typeface="Arial" panose="020B0604020202020204" pitchFamily="34" charset="0"/>
              </a:rPr>
              <a:t>vrstvy </a:t>
            </a:r>
            <a:r>
              <a:rPr lang="sk-SK" sz="2500" i="0" dirty="0" smtClean="0">
                <a:latin typeface="Arial" panose="020B0604020202020204" pitchFamily="34" charset="0"/>
                <a:cs typeface="Arial" panose="020B0604020202020204" pitchFamily="34" charset="0"/>
              </a:rPr>
              <a:t> </a:t>
            </a:r>
            <a:r>
              <a:rPr lang="sk-SK" sz="2500" i="0" dirty="0">
                <a:latin typeface="Arial" panose="020B0604020202020204" pitchFamily="34" charset="0"/>
                <a:cs typeface="Arial" panose="020B0604020202020204" pitchFamily="34" charset="0"/>
              </a:rPr>
              <a:t>pôdy (5 - 10 </a:t>
            </a:r>
            <a:r>
              <a:rPr lang="sk-SK" sz="2500" i="0" dirty="0" smtClean="0">
                <a:latin typeface="Arial" panose="020B0604020202020204" pitchFamily="34" charset="0"/>
                <a:cs typeface="Arial" panose="020B0604020202020204" pitchFamily="34" charset="0"/>
              </a:rPr>
              <a:t> cm</a:t>
            </a:r>
            <a:r>
              <a:rPr lang="sk-SK" sz="2500" i="0" dirty="0">
                <a:latin typeface="Arial" panose="020B0604020202020204" pitchFamily="34" charset="0"/>
                <a:cs typeface="Arial" panose="020B0604020202020204" pitchFamily="34" charset="0"/>
              </a:rPr>
              <a:t>). </a:t>
            </a:r>
            <a:endParaRPr lang="sk-SK" sz="2500" i="0" dirty="0" smtClean="0">
              <a:latin typeface="Arial" panose="020B0604020202020204" pitchFamily="34" charset="0"/>
              <a:cs typeface="Arial" panose="020B0604020202020204" pitchFamily="34" charset="0"/>
            </a:endParaRPr>
          </a:p>
          <a:p>
            <a:pPr marL="0" indent="0" algn="just">
              <a:buNone/>
            </a:pPr>
            <a:r>
              <a:rPr lang="sk-SK" sz="2500" b="1" i="0" dirty="0" smtClean="0">
                <a:solidFill>
                  <a:srgbClr val="FF0000"/>
                </a:solidFill>
                <a:latin typeface="Arial" panose="020B0604020202020204" pitchFamily="34" charset="0"/>
                <a:cs typeface="Arial" panose="020B0604020202020204" pitchFamily="34" charset="0"/>
              </a:rPr>
              <a:t>       Pozor </a:t>
            </a:r>
            <a:r>
              <a:rPr lang="sk-SK" sz="2500" b="1" i="0" dirty="0">
                <a:solidFill>
                  <a:srgbClr val="FF0000"/>
                </a:solidFill>
                <a:latin typeface="Arial" panose="020B0604020202020204" pitchFamily="34" charset="0"/>
                <a:cs typeface="Arial" panose="020B0604020202020204" pitchFamily="34" charset="0"/>
              </a:rPr>
              <a:t>- nikdy neaplikujeme dusíkaté vápno na čerstvo </a:t>
            </a:r>
            <a:r>
              <a:rPr lang="sk-SK" sz="2500" b="1" i="0" dirty="0" smtClean="0">
                <a:solidFill>
                  <a:srgbClr val="FF0000"/>
                </a:solidFill>
                <a:latin typeface="Arial" panose="020B0604020202020204" pitchFamily="34" charset="0"/>
                <a:cs typeface="Arial" panose="020B0604020202020204" pitchFamily="34" charset="0"/>
              </a:rPr>
              <a:t> </a:t>
            </a:r>
          </a:p>
          <a:p>
            <a:pPr marL="0" indent="0" algn="just">
              <a:buNone/>
            </a:pPr>
            <a:r>
              <a:rPr lang="sk-SK" sz="2500" b="1" i="0" dirty="0">
                <a:solidFill>
                  <a:srgbClr val="FF0000"/>
                </a:solidFill>
                <a:latin typeface="Arial" panose="020B0604020202020204" pitchFamily="34" charset="0"/>
                <a:cs typeface="Arial" panose="020B0604020202020204" pitchFamily="34" charset="0"/>
              </a:rPr>
              <a:t> </a:t>
            </a:r>
            <a:r>
              <a:rPr lang="sk-SK" sz="2500" b="1" i="0" dirty="0" smtClean="0">
                <a:solidFill>
                  <a:srgbClr val="FF0000"/>
                </a:solidFill>
                <a:latin typeface="Arial" panose="020B0604020202020204" pitchFamily="34" charset="0"/>
                <a:cs typeface="Arial" panose="020B0604020202020204" pitchFamily="34" charset="0"/>
              </a:rPr>
              <a:t>      vysiate alebo  </a:t>
            </a:r>
            <a:r>
              <a:rPr lang="sk-SK" sz="2500" b="1" i="0" dirty="0">
                <a:solidFill>
                  <a:srgbClr val="FF0000"/>
                </a:solidFill>
                <a:latin typeface="Arial" panose="020B0604020202020204" pitchFamily="34" charset="0"/>
                <a:cs typeface="Arial" panose="020B0604020202020204" pitchFamily="34" charset="0"/>
              </a:rPr>
              <a:t>vysadené kultúry a nikdy na listy rastlín </a:t>
            </a:r>
            <a:r>
              <a:rPr lang="sk-SK" sz="2500" b="1" i="0" dirty="0" smtClean="0">
                <a:solidFill>
                  <a:srgbClr val="FF0000"/>
                </a:solidFill>
                <a:latin typeface="Arial" panose="020B0604020202020204" pitchFamily="34" charset="0"/>
                <a:cs typeface="Arial" panose="020B0604020202020204" pitchFamily="34" charset="0"/>
              </a:rPr>
              <a:t>  !!!</a:t>
            </a:r>
            <a:endParaRPr lang="sk-SK" sz="2500" i="0" dirty="0">
              <a:latin typeface="Arial" panose="020B0604020202020204" pitchFamily="34" charset="0"/>
              <a:cs typeface="Arial" panose="020B0604020202020204" pitchFamily="34" charset="0"/>
            </a:endParaRPr>
          </a:p>
        </p:txBody>
      </p:sp>
      <p:sp>
        <p:nvSpPr>
          <p:cNvPr id="3" name="Nadpis 2"/>
          <p:cNvSpPr>
            <a:spLocks noGrp="1"/>
          </p:cNvSpPr>
          <p:nvPr>
            <p:ph type="title"/>
          </p:nvPr>
        </p:nvSpPr>
        <p:spPr>
          <a:xfrm>
            <a:off x="179512" y="116632"/>
            <a:ext cx="8712968" cy="720080"/>
          </a:xfrm>
        </p:spPr>
        <p:txBody>
          <a:bodyPr>
            <a:normAutofit/>
          </a:bodyPr>
          <a:lstStyle/>
          <a:p>
            <a:pPr algn="ctr"/>
            <a:r>
              <a:rPr lang="sk-SK" sz="3600" b="1" dirty="0">
                <a:solidFill>
                  <a:schemeClr val="accent3">
                    <a:lumMod val="50000"/>
                  </a:schemeClr>
                </a:solidFill>
                <a:latin typeface="Bookman Old Style" panose="02050604050505020204" pitchFamily="18" charset="0"/>
              </a:rPr>
              <a:t>Príprava  záhonov</a:t>
            </a:r>
            <a:endParaRPr lang="sk-SK" sz="3600" dirty="0"/>
          </a:p>
        </p:txBody>
      </p:sp>
      <p:sp>
        <p:nvSpPr>
          <p:cNvPr id="4" name="5-cípa hviezda 3"/>
          <p:cNvSpPr/>
          <p:nvPr/>
        </p:nvSpPr>
        <p:spPr>
          <a:xfrm>
            <a:off x="247704" y="1052736"/>
            <a:ext cx="216024" cy="216024"/>
          </a:xfrm>
          <a:prstGeom prst="star5">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dirty="0"/>
          </a:p>
        </p:txBody>
      </p:sp>
    </p:spTree>
    <p:extLst>
      <p:ext uri="{BB962C8B-B14F-4D97-AF65-F5344CB8AC3E}">
        <p14:creationId xmlns:p14="http://schemas.microsoft.com/office/powerpoint/2010/main" val="1259196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12968" cy="5470376"/>
          </a:xfrm>
        </p:spPr>
        <p:txBody>
          <a:bodyPr/>
          <a:lstStyle/>
          <a:p>
            <a:pPr marL="0" indent="0" algn="ctr">
              <a:buNone/>
            </a:pPr>
            <a:r>
              <a:rPr lang="sk-SK" i="0" dirty="0">
                <a:solidFill>
                  <a:srgbClr val="CC0000"/>
                </a:solidFill>
                <a:latin typeface="+mj-lt"/>
              </a:rPr>
              <a:t>Morenie je proces ochrany semien, ktorého cieľom je zničiť všetky choroboplodné zárodky, ktoré sa prichytili na ich povrchu alebo vnikli len kúsok pod povrch, bez osivu uškodili</a:t>
            </a:r>
            <a:r>
              <a:rPr lang="sk-SK" dirty="0" smtClean="0">
                <a:solidFill>
                  <a:srgbClr val="CC0000"/>
                </a:solidFill>
              </a:rPr>
              <a:t>.</a:t>
            </a:r>
          </a:p>
          <a:p>
            <a:pPr marL="0" indent="0" algn="ctr">
              <a:buNone/>
            </a:pPr>
            <a:endParaRPr lang="sk-SK" dirty="0">
              <a:solidFill>
                <a:srgbClr val="CC0000"/>
              </a:solidFill>
            </a:endParaRPr>
          </a:p>
        </p:txBody>
      </p:sp>
      <p:sp>
        <p:nvSpPr>
          <p:cNvPr id="3" name="Nadpis 2"/>
          <p:cNvSpPr>
            <a:spLocks noGrp="1"/>
          </p:cNvSpPr>
          <p:nvPr>
            <p:ph type="title"/>
          </p:nvPr>
        </p:nvSpPr>
        <p:spPr>
          <a:xfrm>
            <a:off x="179512" y="188640"/>
            <a:ext cx="8712968" cy="720080"/>
          </a:xfrm>
        </p:spPr>
        <p:txBody>
          <a:bodyPr>
            <a:normAutofit/>
          </a:bodyPr>
          <a:lstStyle/>
          <a:p>
            <a:pPr algn="ctr"/>
            <a:r>
              <a:rPr lang="sk-SK" sz="3600" b="1" dirty="0" smtClean="0">
                <a:solidFill>
                  <a:srgbClr val="D60093"/>
                </a:solidFill>
                <a:latin typeface="Bookman Old Style" panose="02050604050505020204" pitchFamily="18" charset="0"/>
              </a:rPr>
              <a:t>Morenie osiva</a:t>
            </a:r>
            <a:endParaRPr lang="sk-SK" sz="3600" b="1" dirty="0">
              <a:solidFill>
                <a:srgbClr val="D60093"/>
              </a:solidFill>
              <a:latin typeface="Bookman Old Style" panose="02050604050505020204" pitchFamily="18" charset="0"/>
            </a:endParaRPr>
          </a:p>
        </p:txBody>
      </p:sp>
      <p:pic>
        <p:nvPicPr>
          <p:cNvPr id="1026" name="Picture 2" descr="https://scontent-frt3-1.xx.fbcdn.net/hphotos-xpa1/v/t1.0-0/p180x540/73577_601980576494026_1902151976_n.jpg?oh=24838580ebc2a4388eaef5d085503169&amp;oe=570FAB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95468"/>
            <a:ext cx="5904656" cy="442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52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908720"/>
            <a:ext cx="8568952" cy="5688632"/>
          </a:xfrm>
        </p:spPr>
        <p:txBody>
          <a:bodyPr/>
          <a:lstStyle/>
          <a:p>
            <a:pPr marL="0" indent="0">
              <a:buNone/>
            </a:pPr>
            <a:r>
              <a:rPr lang="sk-SK" b="1" i="0" dirty="0">
                <a:solidFill>
                  <a:srgbClr val="996633"/>
                </a:solidFill>
                <a:latin typeface="Bookman Old Style" panose="02050604050505020204" pitchFamily="18" charset="0"/>
              </a:rPr>
              <a:t>Látky, ktoré </a:t>
            </a:r>
            <a:r>
              <a:rPr lang="sk-SK" b="1" i="0" dirty="0" smtClean="0">
                <a:solidFill>
                  <a:srgbClr val="996633"/>
                </a:solidFill>
                <a:latin typeface="Bookman Old Style" panose="02050604050505020204" pitchFamily="18" charset="0"/>
              </a:rPr>
              <a:t>sa dostávajú do zeleniny z vonkajšieho prostredia, </a:t>
            </a:r>
            <a:r>
              <a:rPr lang="sk-SK" i="0" dirty="0" smtClean="0">
                <a:solidFill>
                  <a:srgbClr val="996633"/>
                </a:solidFill>
                <a:latin typeface="Bookman Old Style" panose="02050604050505020204" pitchFamily="18" charset="0"/>
              </a:rPr>
              <a:t>(často v dôsledku neznalosti a nezodpovednosti človeka)</a:t>
            </a:r>
            <a:r>
              <a:rPr lang="sk-SK" b="1" i="0" dirty="0" smtClean="0">
                <a:solidFill>
                  <a:srgbClr val="996633"/>
                </a:solidFill>
                <a:latin typeface="Bookman Old Style" panose="02050604050505020204" pitchFamily="18" charset="0"/>
              </a:rPr>
              <a:t> </a:t>
            </a:r>
            <a:r>
              <a:rPr lang="sk-SK" b="1" i="0" dirty="0">
                <a:solidFill>
                  <a:srgbClr val="996633"/>
                </a:solidFill>
                <a:latin typeface="Bookman Old Style" panose="02050604050505020204" pitchFamily="18" charset="0"/>
              </a:rPr>
              <a:t>:</a:t>
            </a:r>
          </a:p>
          <a:p>
            <a:pPr marL="0" indent="0">
              <a:buNone/>
            </a:pPr>
            <a:r>
              <a:rPr lang="sk-SK" b="1" i="0" dirty="0">
                <a:solidFill>
                  <a:schemeClr val="bg2">
                    <a:lumMod val="25000"/>
                  </a:schemeClr>
                </a:solidFill>
                <a:latin typeface="Bookman Old Style" panose="02050604050505020204" pitchFamily="18" charset="0"/>
                <a:cs typeface="Times New Roman"/>
              </a:rPr>
              <a:t>►</a:t>
            </a:r>
            <a:r>
              <a:rPr lang="sk-SK" b="1" i="0" dirty="0">
                <a:solidFill>
                  <a:srgbClr val="996633"/>
                </a:solidFill>
                <a:latin typeface="Bookman Old Style" panose="02050604050505020204" pitchFamily="18" charset="0"/>
                <a:cs typeface="Times New Roman"/>
              </a:rPr>
              <a:t> </a:t>
            </a:r>
            <a:r>
              <a:rPr lang="sk-SK" b="1" i="0" dirty="0">
                <a:solidFill>
                  <a:srgbClr val="002060"/>
                </a:solidFill>
                <a:latin typeface="Bookman Old Style" panose="02050604050505020204" pitchFamily="18" charset="0"/>
                <a:cs typeface="Times New Roman"/>
              </a:rPr>
              <a:t>nitráty</a:t>
            </a:r>
            <a:r>
              <a:rPr lang="sk-SK" b="1" i="0" dirty="0" smtClean="0">
                <a:solidFill>
                  <a:srgbClr val="996633"/>
                </a:solidFill>
                <a:latin typeface="Bookman Old Style" panose="02050604050505020204" pitchFamily="18" charset="0"/>
                <a:cs typeface="Times New Roman"/>
              </a:rPr>
              <a:t> </a:t>
            </a:r>
            <a:r>
              <a:rPr lang="sk-SK" i="0" dirty="0" smtClean="0">
                <a:solidFill>
                  <a:srgbClr val="996633"/>
                </a:solidFill>
                <a:latin typeface="Bookman Old Style" panose="02050604050505020204" pitchFamily="18" charset="0"/>
                <a:cs typeface="Times New Roman"/>
              </a:rPr>
              <a:t>(obsahy nitrátov sú diferencované podľa jednotlivých druhov  </a:t>
            </a:r>
          </a:p>
          <a:p>
            <a:pPr marL="0" indent="0">
              <a:buNone/>
            </a:pPr>
            <a:r>
              <a:rPr lang="sk-SK" i="0" dirty="0">
                <a:solidFill>
                  <a:srgbClr val="996633"/>
                </a:solidFill>
                <a:latin typeface="Bookman Old Style" panose="02050604050505020204" pitchFamily="18" charset="0"/>
                <a:cs typeface="Times New Roman"/>
              </a:rPr>
              <a:t> </a:t>
            </a:r>
            <a:r>
              <a:rPr lang="sk-SK" i="0" dirty="0" smtClean="0">
                <a:solidFill>
                  <a:srgbClr val="996633"/>
                </a:solidFill>
                <a:latin typeface="Bookman Old Style" panose="02050604050505020204" pitchFamily="18" charset="0"/>
                <a:cs typeface="Times New Roman"/>
              </a:rPr>
              <a:t>               zeleniny a v niektorých prípadoch aj podľa termínu pestovania -</a:t>
            </a:r>
          </a:p>
          <a:p>
            <a:pPr marL="0" indent="0">
              <a:buNone/>
            </a:pPr>
            <a:r>
              <a:rPr lang="sk-SK" b="1" i="0" dirty="0" smtClean="0">
                <a:solidFill>
                  <a:srgbClr val="996633"/>
                </a:solidFill>
                <a:latin typeface="Bookman Old Style" panose="02050604050505020204" pitchFamily="18" charset="0"/>
                <a:cs typeface="Times New Roman"/>
              </a:rPr>
              <a:t>               </a:t>
            </a:r>
            <a:r>
              <a:rPr lang="sk-SK" i="0" dirty="0" smtClean="0">
                <a:solidFill>
                  <a:srgbClr val="FF0000"/>
                </a:solidFill>
                <a:latin typeface="Bookman Old Style" panose="02050604050505020204" pitchFamily="18" charset="0"/>
                <a:cs typeface="Times New Roman"/>
              </a:rPr>
              <a:t>listová zelenina – ŠALÁT, ŠPENÁT, MANGOLD</a:t>
            </a:r>
            <a:endParaRPr lang="sk-SK" i="0" dirty="0">
              <a:solidFill>
                <a:srgbClr val="FF0000"/>
              </a:solidFill>
              <a:latin typeface="Bookman Old Style" panose="02050604050505020204" pitchFamily="18" charset="0"/>
              <a:cs typeface="Times New Roman"/>
            </a:endParaRPr>
          </a:p>
          <a:p>
            <a:pPr marL="0" indent="0">
              <a:buNone/>
            </a:pPr>
            <a:r>
              <a:rPr lang="sk-SK" b="1" i="0" dirty="0" smtClean="0">
                <a:solidFill>
                  <a:srgbClr val="996633"/>
                </a:solidFill>
                <a:latin typeface="Bookman Old Style" panose="02050604050505020204" pitchFamily="18" charset="0"/>
                <a:cs typeface="Times New Roman"/>
              </a:rPr>
              <a:t>               </a:t>
            </a:r>
            <a:r>
              <a:rPr lang="sk-SK" i="0" dirty="0" smtClean="0">
                <a:solidFill>
                  <a:srgbClr val="FF0000"/>
                </a:solidFill>
                <a:latin typeface="Bookman Old Style" panose="02050604050505020204" pitchFamily="18" charset="0"/>
                <a:cs typeface="Times New Roman"/>
              </a:rPr>
              <a:t>methhemoglobinémia   </a:t>
            </a:r>
            <a:r>
              <a:rPr lang="sk-SK" dirty="0" smtClean="0"/>
              <a:t>spôsobuje </a:t>
            </a:r>
            <a:r>
              <a:rPr lang="sk-SK" dirty="0"/>
              <a:t>rôzny </a:t>
            </a:r>
            <a:r>
              <a:rPr lang="sk-SK" dirty="0" smtClean="0"/>
              <a:t>stupeň </a:t>
            </a:r>
            <a:r>
              <a:rPr lang="sk-SK" dirty="0"/>
              <a:t>deficiencie transportu </a:t>
            </a:r>
            <a:r>
              <a:rPr lang="sk-SK" dirty="0" smtClean="0"/>
              <a:t> </a:t>
            </a:r>
          </a:p>
          <a:p>
            <a:pPr marL="0" indent="0">
              <a:buNone/>
            </a:pPr>
            <a:r>
              <a:rPr lang="sk-SK" dirty="0"/>
              <a:t> </a:t>
            </a:r>
            <a:r>
              <a:rPr lang="sk-SK" dirty="0" smtClean="0"/>
              <a:t>                        kyslíka</a:t>
            </a:r>
            <a:r>
              <a:rPr lang="sk-SK" dirty="0"/>
              <a:t>, čo sa </a:t>
            </a:r>
            <a:r>
              <a:rPr lang="sk-SK" dirty="0" smtClean="0"/>
              <a:t>klinicky </a:t>
            </a:r>
            <a:r>
              <a:rPr lang="sk-SK" dirty="0"/>
              <a:t>prejaví ako </a:t>
            </a:r>
            <a:r>
              <a:rPr lang="sk-SK" dirty="0" smtClean="0"/>
              <a:t>cyanóza. (v hemoglobíne je kyslík </a:t>
            </a:r>
          </a:p>
          <a:p>
            <a:pPr marL="0" indent="0">
              <a:buNone/>
            </a:pPr>
            <a:r>
              <a:rPr lang="sk-SK" dirty="0"/>
              <a:t> </a:t>
            </a:r>
            <a:r>
              <a:rPr lang="sk-SK" dirty="0" smtClean="0"/>
              <a:t>                        nahradený dusíkom )</a:t>
            </a:r>
            <a:endParaRPr lang="sk-SK" b="1" i="0" dirty="0" smtClean="0">
              <a:solidFill>
                <a:schemeClr val="bg2">
                  <a:lumMod val="25000"/>
                </a:schemeClr>
              </a:solidFill>
              <a:latin typeface="Bookman Old Style" panose="02050604050505020204" pitchFamily="18" charset="0"/>
              <a:cs typeface="Times New Roman"/>
            </a:endParaRPr>
          </a:p>
          <a:p>
            <a:pPr marL="0" indent="0">
              <a:buNone/>
            </a:pPr>
            <a:r>
              <a:rPr lang="sk-SK" b="1" i="0" dirty="0" smtClean="0">
                <a:solidFill>
                  <a:schemeClr val="bg2">
                    <a:lumMod val="25000"/>
                  </a:schemeClr>
                </a:solidFill>
                <a:latin typeface="Bookman Old Style" panose="02050604050505020204" pitchFamily="18" charset="0"/>
                <a:cs typeface="Times New Roman"/>
              </a:rPr>
              <a:t>►</a:t>
            </a:r>
            <a:r>
              <a:rPr lang="sk-SK" b="1" i="0" dirty="0" smtClean="0">
                <a:solidFill>
                  <a:srgbClr val="996633"/>
                </a:solidFill>
                <a:latin typeface="Bookman Old Style" panose="02050604050505020204" pitchFamily="18" charset="0"/>
                <a:cs typeface="Times New Roman"/>
              </a:rPr>
              <a:t> </a:t>
            </a:r>
            <a:r>
              <a:rPr lang="sk-SK" b="1" i="0" dirty="0">
                <a:solidFill>
                  <a:srgbClr val="002060"/>
                </a:solidFill>
                <a:latin typeface="Bookman Old Style" panose="02050604050505020204" pitchFamily="18" charset="0"/>
                <a:cs typeface="Times New Roman"/>
              </a:rPr>
              <a:t>ťažké kovy</a:t>
            </a:r>
            <a:r>
              <a:rPr lang="sk-SK" b="1" i="0" dirty="0" smtClean="0">
                <a:solidFill>
                  <a:srgbClr val="996633"/>
                </a:solidFill>
                <a:latin typeface="Bookman Old Style" panose="02050604050505020204" pitchFamily="18" charset="0"/>
                <a:cs typeface="Times New Roman"/>
              </a:rPr>
              <a:t> </a:t>
            </a:r>
            <a:r>
              <a:rPr lang="sk-SK" i="0" dirty="0" smtClean="0">
                <a:solidFill>
                  <a:schemeClr val="accent3"/>
                </a:solidFill>
                <a:latin typeface="Bookman Old Style" panose="02050604050505020204" pitchFamily="18" charset="0"/>
                <a:cs typeface="Times New Roman"/>
              </a:rPr>
              <a:t>kadmium</a:t>
            </a:r>
            <a:r>
              <a:rPr lang="sk-SK" i="0" dirty="0" smtClean="0">
                <a:solidFill>
                  <a:srgbClr val="996633"/>
                </a:solidFill>
                <a:latin typeface="Bookman Old Style" panose="02050604050505020204" pitchFamily="18" charset="0"/>
                <a:cs typeface="Times New Roman"/>
              </a:rPr>
              <a:t> – maximálne prípustné množstvo 0,05 mg/kg</a:t>
            </a:r>
          </a:p>
          <a:p>
            <a:pPr marL="0" indent="0">
              <a:buNone/>
            </a:pPr>
            <a:r>
              <a:rPr lang="sk-SK" i="0" dirty="0">
                <a:solidFill>
                  <a:srgbClr val="996633"/>
                </a:solidFill>
                <a:latin typeface="Bookman Old Style" panose="02050604050505020204" pitchFamily="18" charset="0"/>
                <a:cs typeface="Times New Roman"/>
              </a:rPr>
              <a:t> </a:t>
            </a:r>
            <a:r>
              <a:rPr lang="sk-SK" i="0" dirty="0" smtClean="0">
                <a:solidFill>
                  <a:srgbClr val="996633"/>
                </a:solidFill>
                <a:latin typeface="Bookman Old Style" panose="02050604050505020204" pitchFamily="18" charset="0"/>
                <a:cs typeface="Times New Roman"/>
              </a:rPr>
              <a:t>                      </a:t>
            </a:r>
            <a:r>
              <a:rPr lang="sk-SK" i="0" dirty="0">
                <a:solidFill>
                  <a:schemeClr val="accent3"/>
                </a:solidFill>
                <a:latin typeface="Bookman Old Style" panose="02050604050505020204" pitchFamily="18" charset="0"/>
                <a:cs typeface="Times New Roman"/>
              </a:rPr>
              <a:t>olovo</a:t>
            </a:r>
            <a:r>
              <a:rPr lang="sk-SK" i="0" dirty="0" smtClean="0">
                <a:solidFill>
                  <a:srgbClr val="996633"/>
                </a:solidFill>
                <a:latin typeface="Bookman Old Style" panose="02050604050505020204" pitchFamily="18" charset="0"/>
                <a:cs typeface="Times New Roman"/>
              </a:rPr>
              <a:t> – </a:t>
            </a:r>
            <a:r>
              <a:rPr lang="sk-SK" i="0" dirty="0">
                <a:solidFill>
                  <a:srgbClr val="996633"/>
                </a:solidFill>
                <a:latin typeface="Bookman Old Style" panose="02050604050505020204" pitchFamily="18" charset="0"/>
                <a:cs typeface="Times New Roman"/>
              </a:rPr>
              <a:t>maximálne prípustné množstvo 0,05 </a:t>
            </a:r>
            <a:r>
              <a:rPr lang="sk-SK" i="0" dirty="0" smtClean="0">
                <a:solidFill>
                  <a:srgbClr val="996633"/>
                </a:solidFill>
                <a:latin typeface="Bookman Old Style" panose="02050604050505020204" pitchFamily="18" charset="0"/>
                <a:cs typeface="Times New Roman"/>
              </a:rPr>
              <a:t>mg/kg</a:t>
            </a:r>
          </a:p>
          <a:p>
            <a:pPr marL="0" indent="0">
              <a:buNone/>
            </a:pPr>
            <a:r>
              <a:rPr lang="sk-SK" i="0" dirty="0">
                <a:solidFill>
                  <a:srgbClr val="996633"/>
                </a:solidFill>
                <a:latin typeface="Bookman Old Style" panose="02050604050505020204" pitchFamily="18" charset="0"/>
                <a:cs typeface="Times New Roman"/>
              </a:rPr>
              <a:t> </a:t>
            </a:r>
            <a:r>
              <a:rPr lang="sk-SK" i="0" dirty="0" smtClean="0">
                <a:solidFill>
                  <a:srgbClr val="996633"/>
                </a:solidFill>
                <a:latin typeface="Bookman Old Style" panose="02050604050505020204" pitchFamily="18" charset="0"/>
                <a:cs typeface="Times New Roman"/>
              </a:rPr>
              <a:t>                      </a:t>
            </a:r>
            <a:r>
              <a:rPr lang="sk-SK" i="0" dirty="0">
                <a:solidFill>
                  <a:schemeClr val="accent3"/>
                </a:solidFill>
                <a:latin typeface="Bookman Old Style" panose="02050604050505020204" pitchFamily="18" charset="0"/>
                <a:cs typeface="Times New Roman"/>
              </a:rPr>
              <a:t>ortuť</a:t>
            </a:r>
            <a:r>
              <a:rPr lang="sk-SK" i="0" dirty="0" smtClean="0">
                <a:solidFill>
                  <a:srgbClr val="996633"/>
                </a:solidFill>
                <a:latin typeface="Bookman Old Style" panose="02050604050505020204" pitchFamily="18" charset="0"/>
                <a:cs typeface="Times New Roman"/>
              </a:rPr>
              <a:t> – </a:t>
            </a:r>
            <a:r>
              <a:rPr lang="sk-SK" i="0" dirty="0">
                <a:solidFill>
                  <a:srgbClr val="996633"/>
                </a:solidFill>
                <a:latin typeface="Bookman Old Style" panose="02050604050505020204" pitchFamily="18" charset="0"/>
                <a:cs typeface="Times New Roman"/>
              </a:rPr>
              <a:t>maximálne prípustné množstvo </a:t>
            </a:r>
            <a:r>
              <a:rPr lang="sk-SK" i="0" dirty="0" smtClean="0">
                <a:solidFill>
                  <a:srgbClr val="996633"/>
                </a:solidFill>
                <a:latin typeface="Bookman Old Style" panose="02050604050505020204" pitchFamily="18" charset="0"/>
                <a:cs typeface="Times New Roman"/>
              </a:rPr>
              <a:t>0,01 mg/kg</a:t>
            </a:r>
          </a:p>
          <a:p>
            <a:pPr marL="0" indent="0">
              <a:buNone/>
            </a:pPr>
            <a:r>
              <a:rPr lang="sk-SK" i="0" dirty="0">
                <a:solidFill>
                  <a:srgbClr val="996633"/>
                </a:solidFill>
                <a:latin typeface="Bookman Old Style" panose="02050604050505020204" pitchFamily="18" charset="0"/>
                <a:cs typeface="Times New Roman"/>
              </a:rPr>
              <a:t> </a:t>
            </a:r>
            <a:r>
              <a:rPr lang="sk-SK" i="0" dirty="0" smtClean="0">
                <a:solidFill>
                  <a:srgbClr val="996633"/>
                </a:solidFill>
                <a:latin typeface="Bookman Old Style" panose="02050604050505020204" pitchFamily="18" charset="0"/>
                <a:cs typeface="Times New Roman"/>
              </a:rPr>
              <a:t>                      </a:t>
            </a:r>
            <a:r>
              <a:rPr lang="sk-SK" i="0" dirty="0">
                <a:solidFill>
                  <a:schemeClr val="accent3"/>
                </a:solidFill>
                <a:latin typeface="Bookman Old Style" panose="02050604050505020204" pitchFamily="18" charset="0"/>
                <a:cs typeface="Times New Roman"/>
              </a:rPr>
              <a:t>meď</a:t>
            </a:r>
            <a:r>
              <a:rPr lang="sk-SK" b="1" i="0" dirty="0" smtClean="0">
                <a:solidFill>
                  <a:srgbClr val="996633"/>
                </a:solidFill>
                <a:latin typeface="Bookman Old Style" panose="02050604050505020204" pitchFamily="18" charset="0"/>
                <a:cs typeface="Times New Roman"/>
              </a:rPr>
              <a:t>  </a:t>
            </a:r>
            <a:r>
              <a:rPr lang="sk-SK" i="0" dirty="0">
                <a:solidFill>
                  <a:srgbClr val="996633"/>
                </a:solidFill>
                <a:latin typeface="Bookman Old Style" panose="02050604050505020204" pitchFamily="18" charset="0"/>
                <a:cs typeface="Times New Roman"/>
              </a:rPr>
              <a:t>– maximálne prípustné množstvo </a:t>
            </a:r>
            <a:r>
              <a:rPr lang="sk-SK" i="0" dirty="0" smtClean="0">
                <a:solidFill>
                  <a:srgbClr val="996633"/>
                </a:solidFill>
                <a:latin typeface="Bookman Old Style" panose="02050604050505020204" pitchFamily="18" charset="0"/>
                <a:cs typeface="Times New Roman"/>
              </a:rPr>
              <a:t>0,1   </a:t>
            </a:r>
            <a:r>
              <a:rPr lang="sk-SK" i="0" dirty="0">
                <a:solidFill>
                  <a:srgbClr val="996633"/>
                </a:solidFill>
                <a:latin typeface="Bookman Old Style" panose="02050604050505020204" pitchFamily="18" charset="0"/>
                <a:cs typeface="Times New Roman"/>
              </a:rPr>
              <a:t>mg/kg</a:t>
            </a:r>
          </a:p>
          <a:p>
            <a:pPr marL="0" indent="0">
              <a:buNone/>
            </a:pPr>
            <a:r>
              <a:rPr lang="sk-SK" dirty="0" smtClean="0"/>
              <a:t>                          ťažké otravy organizmu</a:t>
            </a:r>
            <a:endParaRPr lang="sk-SK" dirty="0"/>
          </a:p>
          <a:p>
            <a:pPr marL="0" indent="0">
              <a:buNone/>
            </a:pPr>
            <a:endParaRPr lang="sk-SK" b="1" i="0" dirty="0" smtClean="0">
              <a:solidFill>
                <a:schemeClr val="bg2">
                  <a:lumMod val="25000"/>
                </a:schemeClr>
              </a:solidFill>
              <a:latin typeface="Bookman Old Style" panose="02050604050505020204" pitchFamily="18" charset="0"/>
              <a:cs typeface="Times New Roman"/>
            </a:endParaRPr>
          </a:p>
          <a:p>
            <a:pPr marL="0" indent="0">
              <a:buNone/>
            </a:pPr>
            <a:endParaRPr lang="sk-SK" b="1" i="0" dirty="0" smtClean="0">
              <a:solidFill>
                <a:schemeClr val="bg2">
                  <a:lumMod val="25000"/>
                </a:schemeClr>
              </a:solidFill>
              <a:latin typeface="Bookman Old Style" panose="02050604050505020204" pitchFamily="18" charset="0"/>
              <a:cs typeface="Times New Roman"/>
            </a:endParaRPr>
          </a:p>
          <a:p>
            <a:pPr marL="0" indent="0">
              <a:buNone/>
            </a:pPr>
            <a:r>
              <a:rPr lang="sk-SK" b="1" i="0" dirty="0" smtClean="0">
                <a:solidFill>
                  <a:schemeClr val="bg2">
                    <a:lumMod val="25000"/>
                  </a:schemeClr>
                </a:solidFill>
                <a:latin typeface="Bookman Old Style" panose="02050604050505020204" pitchFamily="18" charset="0"/>
                <a:cs typeface="Times New Roman"/>
              </a:rPr>
              <a:t>►</a:t>
            </a:r>
            <a:r>
              <a:rPr lang="sk-SK" b="1" i="0" dirty="0" smtClean="0">
                <a:solidFill>
                  <a:srgbClr val="996633"/>
                </a:solidFill>
                <a:latin typeface="Bookman Old Style" panose="02050604050505020204" pitchFamily="18" charset="0"/>
                <a:cs typeface="Times New Roman"/>
              </a:rPr>
              <a:t> </a:t>
            </a:r>
            <a:r>
              <a:rPr lang="sk-SK" b="1" i="0" dirty="0">
                <a:solidFill>
                  <a:srgbClr val="002060"/>
                </a:solidFill>
                <a:latin typeface="Bookman Old Style" panose="02050604050505020204" pitchFamily="18" charset="0"/>
                <a:cs typeface="Times New Roman"/>
              </a:rPr>
              <a:t>rezídua pesticídov</a:t>
            </a:r>
            <a:r>
              <a:rPr lang="sk-SK" i="0" dirty="0">
                <a:solidFill>
                  <a:srgbClr val="002060"/>
                </a:solidFill>
                <a:latin typeface="Bookman Old Style" panose="02050604050505020204" pitchFamily="18" charset="0"/>
                <a:cs typeface="Times New Roman"/>
              </a:rPr>
              <a:t> </a:t>
            </a:r>
            <a:r>
              <a:rPr lang="sk-SK" i="0" dirty="0" smtClean="0">
                <a:solidFill>
                  <a:srgbClr val="002060"/>
                </a:solidFill>
                <a:latin typeface="Bookman Old Style" panose="02050604050505020204" pitchFamily="18" charset="0"/>
                <a:cs typeface="Times New Roman"/>
              </a:rPr>
              <a:t>(fungicídy, insekticídy, herbicídy)</a:t>
            </a:r>
          </a:p>
          <a:p>
            <a:pPr marL="0" indent="0">
              <a:buNone/>
            </a:pPr>
            <a:r>
              <a:rPr lang="sk-SK" i="0" dirty="0">
                <a:solidFill>
                  <a:srgbClr val="002060"/>
                </a:solidFill>
                <a:latin typeface="Bookman Old Style" panose="02050604050505020204" pitchFamily="18" charset="0"/>
                <a:cs typeface="Times New Roman"/>
              </a:rPr>
              <a:t> </a:t>
            </a:r>
            <a:r>
              <a:rPr lang="sk-SK" i="0" dirty="0" smtClean="0">
                <a:solidFill>
                  <a:srgbClr val="002060"/>
                </a:solidFill>
                <a:latin typeface="Bookman Old Style" panose="02050604050505020204" pitchFamily="18" charset="0"/>
                <a:cs typeface="Times New Roman"/>
              </a:rPr>
              <a:t>                </a:t>
            </a:r>
            <a:r>
              <a:rPr lang="sk-SK" dirty="0"/>
              <a:t>poruchy metabolizmu, retardácia vývinu, depresie,</a:t>
            </a:r>
          </a:p>
        </p:txBody>
      </p:sp>
      <p:sp>
        <p:nvSpPr>
          <p:cNvPr id="3" name="Nadpis 2"/>
          <p:cNvSpPr>
            <a:spLocks noGrp="1"/>
          </p:cNvSpPr>
          <p:nvPr>
            <p:ph type="title"/>
          </p:nvPr>
        </p:nvSpPr>
        <p:spPr>
          <a:xfrm>
            <a:off x="808798" y="188640"/>
            <a:ext cx="7776864" cy="792088"/>
          </a:xfrm>
        </p:spPr>
        <p:txBody>
          <a:bodyPr>
            <a:normAutofit/>
          </a:bodyPr>
          <a:lstStyle/>
          <a:p>
            <a:pPr algn="ctr"/>
            <a:r>
              <a:rPr lang="sk-SK" sz="3200" b="1" dirty="0">
                <a:solidFill>
                  <a:srgbClr val="C00000"/>
                </a:solidFill>
                <a:latin typeface="Bookman Old Style" panose="02050604050505020204" pitchFamily="18" charset="0"/>
              </a:rPr>
              <a:t>NEŽIADÚCE  ÚČINKY  ZELENINY</a:t>
            </a:r>
            <a:endParaRPr lang="sk-SK" sz="3200" dirty="0"/>
          </a:p>
        </p:txBody>
      </p:sp>
      <p:sp>
        <p:nvSpPr>
          <p:cNvPr id="4" name="Pruhovaná šípka vpravo 3"/>
          <p:cNvSpPr/>
          <p:nvPr/>
        </p:nvSpPr>
        <p:spPr>
          <a:xfrm>
            <a:off x="872880" y="2564904"/>
            <a:ext cx="432048" cy="288032"/>
          </a:xfrm>
          <a:prstGeom prst="stripedRightArrow">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Pruhovaná šípka vpravo 4"/>
          <p:cNvSpPr/>
          <p:nvPr/>
        </p:nvSpPr>
        <p:spPr>
          <a:xfrm>
            <a:off x="902186" y="4887805"/>
            <a:ext cx="432048" cy="288032"/>
          </a:xfrm>
          <a:prstGeom prst="stripedRightArrow">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Pruhovaná šípka vpravo 5"/>
          <p:cNvSpPr/>
          <p:nvPr/>
        </p:nvSpPr>
        <p:spPr>
          <a:xfrm>
            <a:off x="877193" y="6165304"/>
            <a:ext cx="432048" cy="288032"/>
          </a:xfrm>
          <a:prstGeom prst="stripedRightArrow">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3638120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80728"/>
            <a:ext cx="8784976" cy="5614392"/>
          </a:xfrm>
        </p:spPr>
        <p:txBody>
          <a:bodyPr>
            <a:normAutofit fontScale="92500"/>
          </a:bodyPr>
          <a:lstStyle/>
          <a:p>
            <a:pPr marL="0" indent="0">
              <a:buNone/>
            </a:pPr>
            <a:r>
              <a:rPr lang="sk-SK" sz="3200" b="1" i="0" dirty="0">
                <a:solidFill>
                  <a:srgbClr val="CC6600"/>
                </a:solidFill>
                <a:latin typeface="Arial" panose="020B0604020202020204" pitchFamily="34" charset="0"/>
                <a:cs typeface="Arial" panose="020B0604020202020204" pitchFamily="34" charset="0"/>
              </a:rPr>
              <a:t>Morenie za sucha</a:t>
            </a:r>
            <a:r>
              <a:rPr lang="sk-SK" sz="3200" b="1" i="0" dirty="0">
                <a:latin typeface="Arial" panose="020B0604020202020204" pitchFamily="34" charset="0"/>
                <a:cs typeface="Arial" panose="020B0604020202020204" pitchFamily="34" charset="0"/>
              </a:rPr>
              <a:t> </a:t>
            </a:r>
          </a:p>
          <a:p>
            <a:pPr>
              <a:buFont typeface="Wingdings" panose="05000000000000000000" pitchFamily="2" charset="2"/>
              <a:buChar char="Ø"/>
            </a:pPr>
            <a:r>
              <a:rPr lang="sk-SK" sz="2400" b="1" i="0" dirty="0">
                <a:latin typeface="Arial" panose="020B0604020202020204" pitchFamily="34" charset="0"/>
                <a:cs typeface="Arial" panose="020B0604020202020204" pitchFamily="34" charset="0"/>
              </a:rPr>
              <a:t>Najjednoduchší spôsob morenia väčšiny zeleninových druhov predstavuje morenie práškovými prípravkami za sucha. Priamo do vrecka s osivami nasypte toľko práškového moridla, aby sa po poriadnom pretrepaní obalilo každé semienko tenkou vrstvičkou účinnej látky. </a:t>
            </a:r>
          </a:p>
          <a:p>
            <a:pPr>
              <a:buFont typeface="Wingdings" panose="05000000000000000000" pitchFamily="2" charset="2"/>
              <a:buChar char="Ø"/>
            </a:pPr>
            <a:r>
              <a:rPr lang="sk-SK" sz="2400" b="1" i="0" dirty="0">
                <a:latin typeface="Arial" panose="020B0604020202020204" pitchFamily="34" charset="0"/>
                <a:cs typeface="Arial" panose="020B0604020202020204" pitchFamily="34" charset="0"/>
              </a:rPr>
              <a:t>Prášok, ktorý zostane v sáčku navyše, </a:t>
            </a:r>
            <a:r>
              <a:rPr lang="sk-SK" sz="2400" b="1" i="0" dirty="0" smtClean="0">
                <a:latin typeface="Arial" panose="020B0604020202020204" pitchFamily="34" charset="0"/>
                <a:cs typeface="Arial" panose="020B0604020202020204" pitchFamily="34" charset="0"/>
              </a:rPr>
              <a:t>otraste </a:t>
            </a:r>
            <a:r>
              <a:rPr lang="sk-SK" sz="2400" b="1" i="0" dirty="0">
                <a:latin typeface="Arial" panose="020B0604020202020204" pitchFamily="34" charset="0"/>
                <a:cs typeface="Arial" panose="020B0604020202020204" pitchFamily="34" charset="0"/>
              </a:rPr>
              <a:t>na site, aby neskôr nespôsobil škody pri klíčení. Morenie za sucha je možné použiť pri všetkých drobnosemenných druhov zeleniny, ďalej potom u hrachu i fazule. </a:t>
            </a:r>
          </a:p>
          <a:p>
            <a:pPr>
              <a:buFont typeface="Wingdings" panose="05000000000000000000" pitchFamily="2" charset="2"/>
              <a:buChar char="Ø"/>
            </a:pPr>
            <a:r>
              <a:rPr lang="sk-SK" sz="2400" b="1" i="0" dirty="0">
                <a:latin typeface="Arial" panose="020B0604020202020204" pitchFamily="34" charset="0"/>
                <a:cs typeface="Arial" panose="020B0604020202020204" pitchFamily="34" charset="0"/>
              </a:rPr>
              <a:t>Pozor, na morenie sú obzvlášť citlivé paradajky a hlávkový šalát, naopak uvedený hrách i fazuľa by sa mali pre skorý výsev moriť vždy. Ak je proces klíčenia spomaľuje chladným počasím, moridlo chráni osivo pred plesňami a jeho kladný vplyv sa prejaví lepší vzchádzavosť. </a:t>
            </a:r>
          </a:p>
          <a:p>
            <a:pPr>
              <a:buFont typeface="Wingdings" panose="05000000000000000000" pitchFamily="2" charset="2"/>
              <a:buChar char="Ø"/>
            </a:pPr>
            <a:endParaRPr lang="sk-SK" dirty="0"/>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D60093"/>
                </a:solidFill>
                <a:latin typeface="Bookman Old Style" panose="02050604050505020204" pitchFamily="18" charset="0"/>
              </a:rPr>
              <a:t>Morenie osiva</a:t>
            </a:r>
            <a:endParaRPr lang="sk-SK" sz="3600" dirty="0"/>
          </a:p>
        </p:txBody>
      </p:sp>
    </p:spTree>
    <p:extLst>
      <p:ext uri="{BB962C8B-B14F-4D97-AF65-F5344CB8AC3E}">
        <p14:creationId xmlns:p14="http://schemas.microsoft.com/office/powerpoint/2010/main" val="2192234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614392"/>
          </a:xfrm>
        </p:spPr>
        <p:txBody>
          <a:bodyPr/>
          <a:lstStyle/>
          <a:p>
            <a:pPr marL="0" indent="0">
              <a:buNone/>
            </a:pPr>
            <a:r>
              <a:rPr lang="sk-SK" sz="3200" b="1" i="0" dirty="0">
                <a:solidFill>
                  <a:schemeClr val="accent1">
                    <a:lumMod val="75000"/>
                  </a:schemeClr>
                </a:solidFill>
                <a:latin typeface="Arial" panose="020B0604020202020204" pitchFamily="34" charset="0"/>
                <a:cs typeface="Arial" panose="020B0604020202020204" pitchFamily="34" charset="0"/>
              </a:rPr>
              <a:t>Morenie za mokra </a:t>
            </a:r>
          </a:p>
          <a:p>
            <a:pPr>
              <a:buFont typeface="Wingdings" panose="05000000000000000000" pitchFamily="2" charset="2"/>
              <a:buChar char="Ø"/>
            </a:pPr>
            <a:r>
              <a:rPr lang="sk-SK" sz="2400" b="1" i="0" dirty="0">
                <a:latin typeface="Arial" panose="020B0604020202020204" pitchFamily="34" charset="0"/>
                <a:cs typeface="Arial" panose="020B0604020202020204" pitchFamily="34" charset="0"/>
              </a:rPr>
              <a:t>Druhý spôsob predstavuje morenie za mokra. To sa odporúča u druhov zeleniny s veľkými semenami, teda u uhoriek, melónov, špenátu a cukiet. Hoci hrach a fazuľa majú veľké semená, uprednostnite u nich morenie za sucha, druhý spôsob by totiž mohol viesť v dôsledku čiastočného napučaní semien k poškodeniu ich klíčivosti. </a:t>
            </a:r>
          </a:p>
          <a:p>
            <a:pPr>
              <a:buFont typeface="Wingdings" panose="05000000000000000000" pitchFamily="2" charset="2"/>
              <a:buChar char="Ø"/>
            </a:pPr>
            <a:r>
              <a:rPr lang="sk-SK" sz="2400" b="1" i="0" dirty="0">
                <a:latin typeface="Arial" panose="020B0604020202020204" pitchFamily="34" charset="0"/>
                <a:cs typeface="Arial" panose="020B0604020202020204" pitchFamily="34" charset="0"/>
              </a:rPr>
              <a:t>K prášku pre mokré morenie pridajte vodu a vytvorte tak roztok, do ktorého semená ponoríte. Najvhodnejšie je umiestniť semená do vrecka, ktorým voda dobre presiakne. Koncentráciu roztoku aj dĺžku morenie určuje výrobcu moridla. </a:t>
            </a:r>
          </a:p>
          <a:p>
            <a:pPr marL="0" indent="0">
              <a:buNone/>
            </a:pPr>
            <a:endParaRPr lang="sk-SK" dirty="0"/>
          </a:p>
        </p:txBody>
      </p:sp>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D60093"/>
                </a:solidFill>
                <a:latin typeface="Bookman Old Style" panose="02050604050505020204" pitchFamily="18" charset="0"/>
              </a:rPr>
              <a:t>Morenie osiva</a:t>
            </a:r>
            <a:endParaRPr lang="sk-SK" sz="3600" dirty="0"/>
          </a:p>
        </p:txBody>
      </p:sp>
    </p:spTree>
    <p:extLst>
      <p:ext uri="{BB962C8B-B14F-4D97-AF65-F5344CB8AC3E}">
        <p14:creationId xmlns:p14="http://schemas.microsoft.com/office/powerpoint/2010/main" val="2862726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80728"/>
            <a:ext cx="8784976" cy="5686400"/>
          </a:xfrm>
        </p:spPr>
        <p:txBody>
          <a:bodyPr/>
          <a:lstStyle/>
          <a:p>
            <a:pPr marL="0" indent="0">
              <a:buNone/>
            </a:pPr>
            <a:r>
              <a:rPr lang="sk-SK" sz="2800" b="1" i="0" dirty="0">
                <a:solidFill>
                  <a:srgbClr val="CC0000"/>
                </a:solidFill>
                <a:latin typeface="Arial" panose="020B0604020202020204" pitchFamily="34" charset="0"/>
                <a:cs typeface="Arial" panose="020B0604020202020204" pitchFamily="34" charset="0"/>
              </a:rPr>
              <a:t>Morenie cesnaku</a:t>
            </a:r>
            <a:r>
              <a:rPr lang="sk-SK" b="1" i="0" dirty="0">
                <a:latin typeface="Arial" panose="020B0604020202020204" pitchFamily="34" charset="0"/>
                <a:cs typeface="Arial" panose="020B0604020202020204" pitchFamily="34" charset="0"/>
              </a:rPr>
              <a:t>﻿</a:t>
            </a:r>
          </a:p>
          <a:p>
            <a:pPr>
              <a:buFont typeface="Wingdings" panose="05000000000000000000" pitchFamily="2" charset="2"/>
              <a:buChar char="v"/>
            </a:pPr>
            <a:r>
              <a:rPr lang="sk-SK" i="0" dirty="0">
                <a:latin typeface="Arial" panose="020B0604020202020204" pitchFamily="34" charset="0"/>
                <a:cs typeface="Arial" panose="020B0604020202020204" pitchFamily="34" charset="0"/>
              </a:rPr>
              <a:t>Na morenie cesnaku a jeho aplikovanie a výsadbu sa názory rôznia, jedno však zostáva rovnaké. </a:t>
            </a:r>
            <a:r>
              <a:rPr lang="sk-SK" b="1" i="0" dirty="0">
                <a:latin typeface="Arial" panose="020B0604020202020204" pitchFamily="34" charset="0"/>
                <a:cs typeface="Arial" panose="020B0604020202020204" pitchFamily="34" charset="0"/>
              </a:rPr>
              <a:t>Cesnak</a:t>
            </a:r>
            <a:r>
              <a:rPr lang="sk-SK" i="0" dirty="0">
                <a:latin typeface="Arial" panose="020B0604020202020204" pitchFamily="34" charset="0"/>
                <a:cs typeface="Arial" panose="020B0604020202020204" pitchFamily="34" charset="0"/>
              </a:rPr>
              <a:t> sa morí v priebehu vegetácie, aj počas skladovania. Morenie má priaznivý vplyv na zvýšenie výnosu a zdravotný stav cesnaku. Najmä tak cesnak uchránime pred </a:t>
            </a:r>
            <a:r>
              <a:rPr lang="sk-SK" b="1" i="0" dirty="0">
                <a:latin typeface="Arial" panose="020B0604020202020204" pitchFamily="34" charset="0"/>
                <a:cs typeface="Arial" panose="020B0604020202020204" pitchFamily="34" charset="0"/>
              </a:rPr>
              <a:t>hubami</a:t>
            </a:r>
            <a:r>
              <a:rPr lang="sk-SK" i="0" dirty="0">
                <a:latin typeface="Arial" panose="020B0604020202020204" pitchFamily="34" charset="0"/>
                <a:cs typeface="Arial" panose="020B0604020202020204" pitchFamily="34" charset="0"/>
              </a:rPr>
              <a:t> Fusarium spp., Bortys spp., Penicillium spp., Sclerotium cepivorum, príp. aj Helmithosporium Allie.﻿</a:t>
            </a:r>
          </a:p>
          <a:p>
            <a:pPr marL="0" indent="0">
              <a:buNone/>
            </a:pPr>
            <a:r>
              <a:rPr lang="sk-SK" b="1" i="0" dirty="0">
                <a:latin typeface="Arial" panose="020B0604020202020204" pitchFamily="34" charset="0"/>
                <a:cs typeface="Arial" panose="020B0604020202020204" pitchFamily="34" charset="0"/>
              </a:rPr>
              <a:t> </a:t>
            </a:r>
          </a:p>
          <a:p>
            <a:pPr marL="0" indent="0">
              <a:buNone/>
            </a:pPr>
            <a:r>
              <a:rPr lang="sk-SK" b="1" i="0" dirty="0">
                <a:latin typeface="Arial" panose="020B0604020202020204" pitchFamily="34" charset="0"/>
                <a:cs typeface="Arial" panose="020B0604020202020204" pitchFamily="34" charset="0"/>
              </a:rPr>
              <a:t>Postup pri morení cesnaku 1.﻿</a:t>
            </a:r>
          </a:p>
          <a:p>
            <a:pPr>
              <a:buFont typeface="Wingdings" panose="05000000000000000000" pitchFamily="2" charset="2"/>
              <a:buChar char="v"/>
            </a:pPr>
            <a:r>
              <a:rPr lang="sk-SK" i="0" dirty="0">
                <a:latin typeface="Arial" panose="020B0604020202020204" pitchFamily="34" charset="0"/>
                <a:cs typeface="Arial" panose="020B0604020202020204" pitchFamily="34" charset="0"/>
              </a:rPr>
              <a:t>Zdravé nepoškodené strúčiky oddelíme od seba a ihneď máčame v pripravenej suspenzii po </a:t>
            </a:r>
            <a:r>
              <a:rPr lang="sk-SK" b="1" i="0" dirty="0">
                <a:latin typeface="Arial" panose="020B0604020202020204" pitchFamily="34" charset="0"/>
                <a:cs typeface="Arial" panose="020B0604020202020204" pitchFamily="34" charset="0"/>
              </a:rPr>
              <a:t>dobu 20 minút</a:t>
            </a:r>
            <a:r>
              <a:rPr lang="sk-SK" i="0" dirty="0">
                <a:latin typeface="Arial" panose="020B0604020202020204" pitchFamily="34" charset="0"/>
                <a:cs typeface="Arial" panose="020B0604020202020204" pitchFamily="34" charset="0"/>
              </a:rPr>
              <a:t> a hneď potom vysadíme. Na morenie môžeme použiť tieto prípravky: Rovral </a:t>
            </a:r>
            <a:r>
              <a:rPr lang="sk-SK" i="0" dirty="0" smtClean="0">
                <a:latin typeface="Arial" panose="020B0604020202020204" pitchFamily="34" charset="0"/>
                <a:cs typeface="Arial" panose="020B0604020202020204" pitchFamily="34" charset="0"/>
              </a:rPr>
              <a:t>Aquaflo </a:t>
            </a:r>
            <a:r>
              <a:rPr lang="sk-SK" i="0" dirty="0">
                <a:latin typeface="Arial" panose="020B0604020202020204" pitchFamily="34" charset="0"/>
                <a:cs typeface="Arial" panose="020B0604020202020204" pitchFamily="34" charset="0"/>
              </a:rPr>
              <a:t>a </a:t>
            </a:r>
            <a:r>
              <a:rPr lang="sk-SK" i="0" dirty="0" smtClean="0">
                <a:latin typeface="Arial" panose="020B0604020202020204" pitchFamily="34" charset="0"/>
                <a:cs typeface="Arial" panose="020B0604020202020204" pitchFamily="34" charset="0"/>
              </a:rPr>
              <a:t>Thiovit Jet. </a:t>
            </a:r>
            <a:r>
              <a:rPr lang="sk-SK" i="0" dirty="0">
                <a:latin typeface="Arial" panose="020B0604020202020204" pitchFamily="34" charset="0"/>
                <a:cs typeface="Arial" panose="020B0604020202020204" pitchFamily="34" charset="0"/>
              </a:rPr>
              <a:t>Ak si nachystáme moriaci roztok, použijeme ho ihneď, neskladujeme a nepoužívame na druhý deň alebo neskôr.﻿</a:t>
            </a:r>
          </a:p>
          <a:p>
            <a:pPr marL="0" indent="0">
              <a:buNone/>
            </a:pPr>
            <a:endParaRPr lang="sk-SK" b="1" i="0" dirty="0">
              <a:latin typeface="Arial" panose="020B0604020202020204" pitchFamily="34" charset="0"/>
              <a:cs typeface="Arial" panose="020B0604020202020204" pitchFamily="34" charset="0"/>
            </a:endParaRPr>
          </a:p>
          <a:p>
            <a:pPr marL="0" indent="0">
              <a:buNone/>
            </a:pPr>
            <a:r>
              <a:rPr lang="sk-SK" b="1" i="0" dirty="0">
                <a:latin typeface="Arial" panose="020B0604020202020204" pitchFamily="34" charset="0"/>
                <a:cs typeface="Arial" panose="020B0604020202020204" pitchFamily="34" charset="0"/>
              </a:rPr>
              <a:t>Postup pri morení cesnaku 2.﻿</a:t>
            </a:r>
          </a:p>
          <a:p>
            <a:pPr>
              <a:buFont typeface="Wingdings" panose="05000000000000000000" pitchFamily="2" charset="2"/>
              <a:buChar char="v"/>
            </a:pPr>
            <a:r>
              <a:rPr lang="sk-SK" i="0" dirty="0">
                <a:latin typeface="Arial" panose="020B0604020202020204" pitchFamily="34" charset="0"/>
                <a:cs typeface="Arial" panose="020B0604020202020204" pitchFamily="34" charset="0"/>
              </a:rPr>
              <a:t>Cesnak nemoríme priamo pred výsadbou. </a:t>
            </a:r>
            <a:r>
              <a:rPr lang="sk-SK" b="1" i="0" dirty="0">
                <a:latin typeface="Arial" panose="020B0604020202020204" pitchFamily="34" charset="0"/>
                <a:cs typeface="Arial" panose="020B0604020202020204" pitchFamily="34" charset="0"/>
              </a:rPr>
              <a:t>Cesnakové strúčiky</a:t>
            </a:r>
            <a:r>
              <a:rPr lang="sk-SK" i="0" dirty="0">
                <a:latin typeface="Arial" panose="020B0604020202020204" pitchFamily="34" charset="0"/>
                <a:cs typeface="Arial" panose="020B0604020202020204" pitchFamily="34" charset="0"/>
              </a:rPr>
              <a:t> si namoríme v roztoku Sulky už v septembri</a:t>
            </a:r>
            <a:r>
              <a:rPr lang="sk-SK" b="1" i="0" dirty="0">
                <a:latin typeface="Arial" panose="020B0604020202020204" pitchFamily="34" charset="0"/>
                <a:cs typeface="Arial" panose="020B0604020202020204" pitchFamily="34" charset="0"/>
              </a:rPr>
              <a:t> cca na 6 - 12 hodín</a:t>
            </a:r>
            <a:r>
              <a:rPr lang="sk-SK" i="0" dirty="0">
                <a:latin typeface="Arial" panose="020B0604020202020204" pitchFamily="34" charset="0"/>
                <a:cs typeface="Arial" panose="020B0604020202020204" pitchFamily="34" charset="0"/>
              </a:rPr>
              <a:t>. Potom ich necháme uschnúť cca. 12 hodín na vzdušnom mieste. Suspenziu nepoužívame dvakrát po sebe.﻿</a:t>
            </a:r>
          </a:p>
          <a:p>
            <a:pPr>
              <a:buFont typeface="Wingdings" panose="05000000000000000000" pitchFamily="2" charset="2"/>
              <a:buChar char="v"/>
            </a:pPr>
            <a:endParaRPr lang="sk-SK" dirty="0"/>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D60093"/>
                </a:solidFill>
                <a:latin typeface="Bookman Old Style" panose="02050604050505020204" pitchFamily="18" charset="0"/>
              </a:rPr>
              <a:t>Morenie osiva</a:t>
            </a:r>
            <a:endParaRPr lang="sk-SK" sz="3600" dirty="0"/>
          </a:p>
        </p:txBody>
      </p:sp>
    </p:spTree>
    <p:extLst>
      <p:ext uri="{BB962C8B-B14F-4D97-AF65-F5344CB8AC3E}">
        <p14:creationId xmlns:p14="http://schemas.microsoft.com/office/powerpoint/2010/main" val="2708645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542384"/>
          </a:xfrm>
        </p:spPr>
        <p:txBody>
          <a:bodyPr>
            <a:normAutofit/>
          </a:bodyPr>
          <a:lstStyle/>
          <a:p>
            <a:pPr marL="0" indent="0" algn="ctr">
              <a:buNone/>
            </a:pPr>
            <a:r>
              <a:rPr lang="sk-SK" sz="2000" b="1" i="0" dirty="0" smtClean="0">
                <a:solidFill>
                  <a:schemeClr val="accent5">
                    <a:lumMod val="50000"/>
                  </a:schemeClr>
                </a:solidFill>
                <a:latin typeface="Bookman Old Style" panose="02050604050505020204" pitchFamily="18" charset="0"/>
              </a:rPr>
              <a:t>VYSÁDZANIE ZELENINY </a:t>
            </a:r>
          </a:p>
          <a:p>
            <a:pPr marL="0" indent="0" algn="just">
              <a:buNone/>
            </a:pPr>
            <a:r>
              <a:rPr lang="sk-SK" sz="2000" b="1" i="0" dirty="0" smtClean="0">
                <a:solidFill>
                  <a:srgbClr val="CC0000"/>
                </a:solidFill>
                <a:latin typeface="Bookman Old Style" panose="02050604050505020204" pitchFamily="18" charset="0"/>
              </a:rPr>
              <a:t>1. sejba na hriadku</a:t>
            </a:r>
          </a:p>
          <a:p>
            <a:pPr>
              <a:buFont typeface="Wingdings" panose="05000000000000000000" pitchFamily="2" charset="2"/>
              <a:buChar char="q"/>
            </a:pPr>
            <a:r>
              <a:rPr lang="sk-SK" sz="2000" b="1" i="0" dirty="0" smtClean="0">
                <a:solidFill>
                  <a:schemeClr val="accent5">
                    <a:lumMod val="50000"/>
                  </a:schemeClr>
                </a:solidFill>
                <a:latin typeface="Bookman Old Style" panose="02050604050505020204" pitchFamily="18" charset="0"/>
              </a:rPr>
              <a:t> - ozimný výsev </a:t>
            </a:r>
            <a:r>
              <a:rPr lang="sk-SK" sz="2000" i="0" dirty="0" smtClean="0">
                <a:latin typeface="Bookman Old Style" panose="02050604050505020204" pitchFamily="18" charset="0"/>
              </a:rPr>
              <a:t>- v zásade ide o dva spôsoby prezimovania -   </a:t>
            </a:r>
          </a:p>
          <a:p>
            <a:pPr marL="0" indent="0">
              <a:buNone/>
            </a:pPr>
            <a:r>
              <a:rPr lang="sk-SK" sz="2000" i="0" dirty="0">
                <a:latin typeface="Bookman Old Style" panose="02050604050505020204" pitchFamily="18" charset="0"/>
              </a:rPr>
              <a:t> </a:t>
            </a:r>
            <a:r>
              <a:rPr lang="sk-SK" sz="2000" i="0" dirty="0" smtClean="0">
                <a:latin typeface="Bookman Old Style" panose="02050604050505020204" pitchFamily="18" charset="0"/>
              </a:rPr>
              <a:t>     prezimujú mladé, dobre zakorenené rastliny </a:t>
            </a:r>
            <a:r>
              <a:rPr lang="sk-SK" sz="2000" dirty="0" smtClean="0">
                <a:solidFill>
                  <a:srgbClr val="CC0000"/>
                </a:solidFill>
                <a:latin typeface="Bookman Old Style" panose="02050604050505020204" pitchFamily="18" charset="0"/>
              </a:rPr>
              <a:t>(šalát, špenát,  </a:t>
            </a:r>
          </a:p>
          <a:p>
            <a:pPr marL="0" indent="0">
              <a:buNone/>
            </a:pPr>
            <a:r>
              <a:rPr lang="sk-SK" sz="2000" dirty="0">
                <a:solidFill>
                  <a:srgbClr val="CC0000"/>
                </a:solidFill>
                <a:latin typeface="Bookman Old Style" panose="02050604050505020204" pitchFamily="18" charset="0"/>
              </a:rPr>
              <a:t> </a:t>
            </a:r>
            <a:r>
              <a:rPr lang="sk-SK" sz="2000" dirty="0" smtClean="0">
                <a:solidFill>
                  <a:srgbClr val="CC0000"/>
                </a:solidFill>
                <a:latin typeface="Bookman Old Style" panose="02050604050505020204" pitchFamily="18" charset="0"/>
              </a:rPr>
              <a:t>     cibuľa) </a:t>
            </a:r>
            <a:r>
              <a:rPr lang="sk-SK" sz="2000" i="0" dirty="0" smtClean="0">
                <a:latin typeface="Bookman Old Style" panose="02050604050505020204" pitchFamily="18" charset="0"/>
              </a:rPr>
              <a:t>; sejú sa v auguste – septembri, aby do príchodu mrazov </a:t>
            </a:r>
          </a:p>
          <a:p>
            <a:pPr marL="0" indent="0">
              <a:buNone/>
            </a:pPr>
            <a:r>
              <a:rPr lang="sk-SK" sz="2000" i="0" dirty="0">
                <a:latin typeface="Bookman Old Style" panose="02050604050505020204" pitchFamily="18" charset="0"/>
              </a:rPr>
              <a:t> </a:t>
            </a:r>
            <a:r>
              <a:rPr lang="sk-SK" sz="2000" i="0" dirty="0" smtClean="0">
                <a:latin typeface="Bookman Old Style" panose="02050604050505020204" pitchFamily="18" charset="0"/>
              </a:rPr>
              <a:t>     narástli do  potrebnej veľkosti </a:t>
            </a:r>
            <a:r>
              <a:rPr lang="sk-SK" sz="2000" dirty="0" smtClean="0">
                <a:latin typeface="Bookman Old Style" panose="02050604050505020204" pitchFamily="18" charset="0"/>
              </a:rPr>
              <a:t>(šalát a špenát by mali vytvoriť </a:t>
            </a:r>
          </a:p>
          <a:p>
            <a:pPr marL="0" indent="0">
              <a:buNone/>
            </a:pPr>
            <a:r>
              <a:rPr lang="sk-SK" sz="2000" dirty="0">
                <a:latin typeface="Bookman Old Style" panose="02050604050505020204" pitchFamily="18" charset="0"/>
              </a:rPr>
              <a:t> </a:t>
            </a:r>
            <a:r>
              <a:rPr lang="sk-SK" sz="2000" dirty="0" smtClean="0">
                <a:latin typeface="Bookman Old Style" panose="02050604050505020204" pitchFamily="18" charset="0"/>
              </a:rPr>
              <a:t>     ružicu najmenej  5-6 prízemných listov, cibuľa narásť do hrúbky </a:t>
            </a:r>
          </a:p>
          <a:p>
            <a:pPr marL="0" indent="0">
              <a:buNone/>
            </a:pPr>
            <a:r>
              <a:rPr lang="sk-SK" sz="2000" dirty="0">
                <a:latin typeface="Bookman Old Style" panose="02050604050505020204" pitchFamily="18" charset="0"/>
              </a:rPr>
              <a:t> </a:t>
            </a:r>
            <a:r>
              <a:rPr lang="sk-SK" sz="2000" dirty="0" smtClean="0">
                <a:latin typeface="Bookman Old Style" panose="02050604050505020204" pitchFamily="18" charset="0"/>
              </a:rPr>
              <a:t>     tenkej ceruzky).</a:t>
            </a:r>
            <a:endParaRPr lang="sk-SK" sz="2000" i="0" dirty="0" smtClean="0">
              <a:latin typeface="Bookman Old Style" panose="02050604050505020204" pitchFamily="18" charset="0"/>
            </a:endParaRPr>
          </a:p>
          <a:p>
            <a:pPr marL="0" indent="0">
              <a:buNone/>
            </a:pPr>
            <a:r>
              <a:rPr lang="sk-SK" sz="2000" b="1" i="0" dirty="0" smtClean="0">
                <a:solidFill>
                  <a:schemeClr val="accent5">
                    <a:lumMod val="50000"/>
                  </a:schemeClr>
                </a:solidFill>
                <a:latin typeface="Bookman Old Style" panose="02050604050505020204" pitchFamily="18" charset="0"/>
              </a:rPr>
              <a:t>      </a:t>
            </a:r>
            <a:r>
              <a:rPr lang="sk-SK" sz="2000" i="0" dirty="0" smtClean="0">
                <a:latin typeface="Bookman Old Style" panose="02050604050505020204" pitchFamily="18" charset="0"/>
              </a:rPr>
              <a:t>Druhý spôsob sa  používa málo – vyžaduje dobré skúsenosti –  </a:t>
            </a:r>
          </a:p>
          <a:p>
            <a:pPr marL="0" indent="0">
              <a:buNone/>
            </a:pPr>
            <a:r>
              <a:rPr lang="sk-SK" sz="2000" i="0" dirty="0">
                <a:latin typeface="Bookman Old Style" panose="02050604050505020204" pitchFamily="18" charset="0"/>
              </a:rPr>
              <a:t> </a:t>
            </a:r>
            <a:r>
              <a:rPr lang="sk-SK" sz="2000" i="0" dirty="0" smtClean="0">
                <a:latin typeface="Bookman Old Style" panose="02050604050505020204" pitchFamily="18" charset="0"/>
              </a:rPr>
              <a:t>     ide  o neskorú jesennú sejbu koreňovej zeleniny </a:t>
            </a:r>
            <a:r>
              <a:rPr lang="sk-SK" sz="2000" dirty="0" smtClean="0">
                <a:latin typeface="Bookman Old Style" panose="02050604050505020204" pitchFamily="18" charset="0"/>
              </a:rPr>
              <a:t>(</a:t>
            </a:r>
            <a:r>
              <a:rPr lang="sk-SK" sz="2000" dirty="0" smtClean="0">
                <a:solidFill>
                  <a:srgbClr val="CC0000"/>
                </a:solidFill>
                <a:latin typeface="Bookman Old Style" panose="02050604050505020204" pitchFamily="18" charset="0"/>
              </a:rPr>
              <a:t>mrkva, petržlen  </a:t>
            </a:r>
          </a:p>
          <a:p>
            <a:pPr marL="0" indent="0">
              <a:buNone/>
            </a:pPr>
            <a:r>
              <a:rPr lang="sk-SK" sz="2000" dirty="0">
                <a:solidFill>
                  <a:srgbClr val="CC0000"/>
                </a:solidFill>
                <a:latin typeface="Bookman Old Style" panose="02050604050505020204" pitchFamily="18" charset="0"/>
              </a:rPr>
              <a:t> </a:t>
            </a:r>
            <a:r>
              <a:rPr lang="sk-SK" sz="2000" dirty="0" smtClean="0">
                <a:solidFill>
                  <a:srgbClr val="CC0000"/>
                </a:solidFill>
                <a:latin typeface="Bookman Old Style" panose="02050604050505020204" pitchFamily="18" charset="0"/>
              </a:rPr>
              <a:t>      paštrnák)</a:t>
            </a:r>
            <a:r>
              <a:rPr lang="sk-SK" sz="2000" dirty="0" smtClean="0">
                <a:latin typeface="Bookman Old Style" panose="02050604050505020204" pitchFamily="18" charset="0"/>
              </a:rPr>
              <a:t> </a:t>
            </a:r>
            <a:r>
              <a:rPr lang="sk-SK" sz="2000" i="0" dirty="0" smtClean="0">
                <a:latin typeface="Bookman Old Style" panose="02050604050505020204" pitchFamily="18" charset="0"/>
              </a:rPr>
              <a:t>, z cibuľovín </a:t>
            </a:r>
            <a:r>
              <a:rPr lang="sk-SK" sz="2000" dirty="0" smtClean="0">
                <a:solidFill>
                  <a:srgbClr val="CC0000"/>
                </a:solidFill>
                <a:latin typeface="Bookman Old Style" panose="02050604050505020204" pitchFamily="18" charset="0"/>
              </a:rPr>
              <a:t>cesnak</a:t>
            </a:r>
            <a:r>
              <a:rPr lang="sk-SK" sz="2000" dirty="0" smtClean="0">
                <a:latin typeface="Bookman Old Style" panose="02050604050505020204" pitchFamily="18" charset="0"/>
              </a:rPr>
              <a:t>,</a:t>
            </a:r>
            <a:r>
              <a:rPr lang="sk-SK" sz="2000" dirty="0" smtClean="0">
                <a:solidFill>
                  <a:srgbClr val="CC0000"/>
                </a:solidFill>
                <a:latin typeface="Bookman Old Style" panose="02050604050505020204" pitchFamily="18" charset="0"/>
              </a:rPr>
              <a:t> </a:t>
            </a:r>
            <a:r>
              <a:rPr lang="sk-SK" sz="2000" i="0" dirty="0" smtClean="0">
                <a:latin typeface="Bookman Old Style" panose="02050604050505020204" pitchFamily="18" charset="0"/>
              </a:rPr>
              <a:t>z korenín </a:t>
            </a:r>
            <a:r>
              <a:rPr lang="sk-SK" sz="2000" dirty="0">
                <a:solidFill>
                  <a:srgbClr val="CC0000"/>
                </a:solidFill>
                <a:latin typeface="Bookman Old Style" panose="02050604050505020204" pitchFamily="18" charset="0"/>
              </a:rPr>
              <a:t>kôpor</a:t>
            </a:r>
            <a:r>
              <a:rPr lang="sk-SK" sz="2000" dirty="0" smtClean="0">
                <a:solidFill>
                  <a:srgbClr val="CC0000"/>
                </a:solidFill>
                <a:latin typeface="Bookman Old Style" panose="02050604050505020204" pitchFamily="18" charset="0"/>
              </a:rPr>
              <a:t> </a:t>
            </a:r>
            <a:r>
              <a:rPr lang="sk-SK" sz="2000" i="0" dirty="0" smtClean="0">
                <a:latin typeface="Bookman Old Style" panose="02050604050505020204" pitchFamily="18" charset="0"/>
              </a:rPr>
              <a:t>tesne pred  </a:t>
            </a:r>
          </a:p>
          <a:p>
            <a:pPr marL="0" indent="0">
              <a:buNone/>
            </a:pPr>
            <a:r>
              <a:rPr lang="sk-SK" sz="2000" i="0" dirty="0">
                <a:latin typeface="Bookman Old Style" panose="02050604050505020204" pitchFamily="18" charset="0"/>
              </a:rPr>
              <a:t> </a:t>
            </a:r>
            <a:r>
              <a:rPr lang="sk-SK" sz="2000" i="0" dirty="0" smtClean="0">
                <a:latin typeface="Bookman Old Style" panose="02050604050505020204" pitchFamily="18" charset="0"/>
              </a:rPr>
              <a:t>     zamrznutím pôdy. V tomto prípade by semeno malo prezimovať </a:t>
            </a:r>
          </a:p>
          <a:p>
            <a:pPr marL="0" indent="0">
              <a:buNone/>
            </a:pPr>
            <a:r>
              <a:rPr lang="sk-SK" sz="2000" i="0" dirty="0">
                <a:latin typeface="Bookman Old Style" panose="02050604050505020204" pitchFamily="18" charset="0"/>
              </a:rPr>
              <a:t> </a:t>
            </a:r>
            <a:r>
              <a:rPr lang="sk-SK" sz="2000" i="0" dirty="0" smtClean="0">
                <a:latin typeface="Bookman Old Style" panose="02050604050505020204" pitchFamily="18" charset="0"/>
              </a:rPr>
              <a:t>     v pôde, nemalo by vyklíčiť.</a:t>
            </a:r>
            <a:endParaRPr lang="sk-SK" sz="2000" b="1" i="0" dirty="0" smtClean="0">
              <a:latin typeface="Bookman Old Style" panose="02050604050505020204" pitchFamily="18" charset="0"/>
            </a:endParaRPr>
          </a:p>
          <a:p>
            <a:pPr marL="0" indent="0">
              <a:buNone/>
            </a:pPr>
            <a:r>
              <a:rPr lang="sk-SK" sz="2000" b="1" i="0" dirty="0" smtClean="0">
                <a:solidFill>
                  <a:schemeClr val="accent5">
                    <a:lumMod val="50000"/>
                  </a:schemeClr>
                </a:solidFill>
                <a:latin typeface="Bookman Old Style" panose="02050604050505020204" pitchFamily="18" charset="0"/>
              </a:rPr>
              <a:t> </a:t>
            </a:r>
          </a:p>
          <a:p>
            <a:pPr marL="0" indent="0">
              <a:buNone/>
            </a:pPr>
            <a:r>
              <a:rPr lang="sk-SK" sz="2000" b="1" i="0" dirty="0">
                <a:solidFill>
                  <a:schemeClr val="accent5">
                    <a:lumMod val="50000"/>
                  </a:schemeClr>
                </a:solidFill>
                <a:latin typeface="Bookman Old Style" panose="02050604050505020204" pitchFamily="18" charset="0"/>
              </a:rPr>
              <a:t> </a:t>
            </a:r>
          </a:p>
        </p:txBody>
      </p:sp>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spTree>
    <p:extLst>
      <p:ext uri="{BB962C8B-B14F-4D97-AF65-F5344CB8AC3E}">
        <p14:creationId xmlns:p14="http://schemas.microsoft.com/office/powerpoint/2010/main" val="1457666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614392"/>
          </a:xfrm>
        </p:spPr>
        <p:txBody>
          <a:bodyPr/>
          <a:lstStyle/>
          <a:p>
            <a:pPr marL="0" indent="0" algn="ctr">
              <a:buNone/>
            </a:pPr>
            <a:r>
              <a:rPr lang="sk-SK" b="1" i="0" dirty="0">
                <a:solidFill>
                  <a:schemeClr val="accent5">
                    <a:lumMod val="50000"/>
                  </a:schemeClr>
                </a:solidFill>
                <a:latin typeface="Bookman Old Style" panose="02050604050505020204" pitchFamily="18" charset="0"/>
              </a:rPr>
              <a:t>VYSÁDZANIE ZELENINY </a:t>
            </a:r>
          </a:p>
          <a:p>
            <a:pPr marL="0" indent="0" algn="just">
              <a:buNone/>
            </a:pPr>
            <a:r>
              <a:rPr lang="sk-SK" b="1" i="0" dirty="0">
                <a:solidFill>
                  <a:srgbClr val="CC0000"/>
                </a:solidFill>
                <a:latin typeface="Bookman Old Style" panose="02050604050505020204" pitchFamily="18" charset="0"/>
              </a:rPr>
              <a:t>1. sejba na hriadku</a:t>
            </a:r>
          </a:p>
          <a:p>
            <a:pPr>
              <a:buFont typeface="Wingdings" panose="05000000000000000000" pitchFamily="2" charset="2"/>
              <a:buChar char="q"/>
            </a:pPr>
            <a:r>
              <a:rPr lang="sk-SK" b="1" i="0" dirty="0" smtClean="0">
                <a:solidFill>
                  <a:schemeClr val="accent5">
                    <a:lumMod val="50000"/>
                  </a:schemeClr>
                </a:solidFill>
                <a:latin typeface="Bookman Old Style" panose="02050604050505020204" pitchFamily="18" charset="0"/>
              </a:rPr>
              <a:t>- jarný výsev </a:t>
            </a:r>
            <a:r>
              <a:rPr lang="sk-SK" i="0" dirty="0" smtClean="0">
                <a:latin typeface="Bookman Old Style" panose="02050604050505020204" pitchFamily="18" charset="0"/>
              </a:rPr>
              <a:t>sadíme ostatné druhy zeleniny </a:t>
            </a:r>
            <a:r>
              <a:rPr lang="sk-SK" dirty="0" smtClean="0">
                <a:latin typeface="Bookman Old Style" panose="02050604050505020204" pitchFamily="18" charset="0"/>
              </a:rPr>
              <a:t>– reďkovku, reďkev, kvaku,   </a:t>
            </a:r>
          </a:p>
          <a:p>
            <a:pPr marL="0" indent="0">
              <a:buNone/>
            </a:pPr>
            <a:r>
              <a:rPr lang="sk-SK" dirty="0">
                <a:latin typeface="Bookman Old Style" panose="02050604050505020204" pitchFamily="18" charset="0"/>
              </a:rPr>
              <a:t> </a:t>
            </a:r>
            <a:r>
              <a:rPr lang="sk-SK" dirty="0" smtClean="0">
                <a:latin typeface="Bookman Old Style" panose="02050604050505020204" pitchFamily="18" charset="0"/>
              </a:rPr>
              <a:t>     okrúhlicu, červenú cviklu, hrach , fazuľu, uhorky, tekvice, cuketu, patizón,</a:t>
            </a:r>
          </a:p>
          <a:p>
            <a:pPr marL="0" indent="0">
              <a:buNone/>
            </a:pPr>
            <a:endParaRPr lang="sk-SK" b="1" i="0" dirty="0" smtClean="0">
              <a:solidFill>
                <a:schemeClr val="accent5">
                  <a:lumMod val="50000"/>
                </a:schemeClr>
              </a:solidFill>
              <a:latin typeface="Bookman Old Style" panose="02050604050505020204" pitchFamily="18" charset="0"/>
            </a:endParaRPr>
          </a:p>
          <a:p>
            <a:pPr>
              <a:buFont typeface="Wingdings" panose="05000000000000000000" pitchFamily="2" charset="2"/>
              <a:buChar char="q"/>
            </a:pPr>
            <a:r>
              <a:rPr lang="sk-SK" b="1" i="0" dirty="0">
                <a:solidFill>
                  <a:schemeClr val="accent5">
                    <a:lumMod val="50000"/>
                  </a:schemeClr>
                </a:solidFill>
                <a:latin typeface="Bookman Old Style" panose="02050604050505020204" pitchFamily="18" charset="0"/>
              </a:rPr>
              <a:t>- letný </a:t>
            </a:r>
            <a:r>
              <a:rPr lang="sk-SK" b="1" i="0" dirty="0" smtClean="0">
                <a:solidFill>
                  <a:schemeClr val="accent5">
                    <a:lumMod val="50000"/>
                  </a:schemeClr>
                </a:solidFill>
                <a:latin typeface="Bookman Old Style" panose="02050604050505020204" pitchFamily="18" charset="0"/>
              </a:rPr>
              <a:t>výsev </a:t>
            </a:r>
            <a:r>
              <a:rPr lang="sk-SK" i="0" dirty="0" smtClean="0">
                <a:latin typeface="Bookman Old Style" panose="02050604050505020204" pitchFamily="18" charset="0"/>
              </a:rPr>
              <a:t>po zbere skorej zeleniny </a:t>
            </a:r>
            <a:r>
              <a:rPr lang="sk-SK" dirty="0" smtClean="0">
                <a:latin typeface="Bookman Old Style" panose="02050604050505020204" pitchFamily="18" charset="0"/>
              </a:rPr>
              <a:t>(reďkovka, šalát, skoré odrody hrášku, kalerábu, kapusty, kelu) </a:t>
            </a:r>
            <a:r>
              <a:rPr lang="sk-SK" i="0" dirty="0" smtClean="0">
                <a:latin typeface="Bookman Old Style" panose="02050604050505020204" pitchFamily="18" charset="0"/>
              </a:rPr>
              <a:t>sa môže letnou sejbou pripraviť jesenná úroda – </a:t>
            </a:r>
            <a:r>
              <a:rPr lang="sk-SK" dirty="0" smtClean="0">
                <a:latin typeface="Bookman Old Style" panose="02050604050505020204" pitchFamily="18" charset="0"/>
              </a:rPr>
              <a:t>čínska (pekinská) kapusta, kríčková fazuľa na struky, čierna reďkev, cvikla, šalát, endívia.</a:t>
            </a:r>
            <a:endParaRPr lang="sk-SK" dirty="0"/>
          </a:p>
        </p:txBody>
      </p:sp>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2054" name="Picture 6" descr="http://www.abecedazahrady.dama.cz/getthumbnail.aspx?q=100&amp;crop=1&amp;height=320&amp;width=640&amp;id_file=13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933055"/>
            <a:ext cx="5400600" cy="27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38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640960" cy="5614392"/>
          </a:xfrm>
        </p:spPr>
        <p:txBody>
          <a:bodyPr/>
          <a:lstStyle/>
          <a:p>
            <a:r>
              <a:rPr lang="sk-SK" dirty="0"/>
              <a:t>Do studenej pôdy - </a:t>
            </a:r>
            <a:r>
              <a:rPr lang="sk-SK" b="1" dirty="0">
                <a:solidFill>
                  <a:srgbClr val="FF0000"/>
                </a:solidFill>
              </a:rPr>
              <a:t>od 5 do 10</a:t>
            </a:r>
            <a:r>
              <a:rPr lang="sk-SK" b="1" baseline="30000" dirty="0">
                <a:solidFill>
                  <a:srgbClr val="FF0000"/>
                </a:solidFill>
              </a:rPr>
              <a:t>0</a:t>
            </a:r>
            <a:r>
              <a:rPr lang="sk-SK" b="1" dirty="0">
                <a:solidFill>
                  <a:srgbClr val="FF0000"/>
                </a:solidFill>
              </a:rPr>
              <a:t>C </a:t>
            </a:r>
            <a:r>
              <a:rPr lang="sk-SK" dirty="0"/>
              <a:t>možno siať mrkvu, petržlen, paštrnák, cibuľu, pór, mak, pažítku, hrášok, špenát, kôpor. </a:t>
            </a:r>
            <a:endParaRPr lang="sk-SK" dirty="0" smtClean="0"/>
          </a:p>
          <a:p>
            <a:r>
              <a:rPr lang="sk-SK" dirty="0" smtClean="0"/>
              <a:t>Teplota </a:t>
            </a:r>
            <a:r>
              <a:rPr lang="sk-SK" dirty="0"/>
              <a:t>pôdy </a:t>
            </a:r>
            <a:r>
              <a:rPr lang="sk-SK" b="1" dirty="0">
                <a:solidFill>
                  <a:srgbClr val="FF0000"/>
                </a:solidFill>
              </a:rPr>
              <a:t>od 10 do 15</a:t>
            </a:r>
            <a:r>
              <a:rPr lang="sk-SK" b="1" baseline="30000" dirty="0">
                <a:solidFill>
                  <a:srgbClr val="FF0000"/>
                </a:solidFill>
              </a:rPr>
              <a:t>o</a:t>
            </a:r>
            <a:r>
              <a:rPr lang="sk-SK" b="1" dirty="0">
                <a:solidFill>
                  <a:srgbClr val="FF0000"/>
                </a:solidFill>
              </a:rPr>
              <a:t>C </a:t>
            </a:r>
            <a:r>
              <a:rPr lang="sk-SK" dirty="0"/>
              <a:t>je vhodná na výsev cvikly, reďkovky, zeleru. </a:t>
            </a:r>
            <a:endParaRPr lang="sk-SK" dirty="0" smtClean="0"/>
          </a:p>
          <a:p>
            <a:r>
              <a:rPr lang="sk-SK" dirty="0" smtClean="0"/>
              <a:t>Do </a:t>
            </a:r>
            <a:r>
              <a:rPr lang="sk-SK" dirty="0"/>
              <a:t>teplej pôdy </a:t>
            </a:r>
            <a:r>
              <a:rPr lang="sk-SK" b="1" dirty="0">
                <a:solidFill>
                  <a:srgbClr val="FF0000"/>
                </a:solidFill>
              </a:rPr>
              <a:t>20 až 30</a:t>
            </a:r>
            <a:r>
              <a:rPr lang="sk-SK" b="1" baseline="30000" dirty="0">
                <a:solidFill>
                  <a:srgbClr val="FF0000"/>
                </a:solidFill>
              </a:rPr>
              <a:t>o</a:t>
            </a:r>
            <a:r>
              <a:rPr lang="sk-SK" b="1" dirty="0">
                <a:solidFill>
                  <a:srgbClr val="FF0000"/>
                </a:solidFill>
              </a:rPr>
              <a:t>C </a:t>
            </a:r>
            <a:r>
              <a:rPr lang="sk-SK" dirty="0"/>
              <a:t>sa môžu vysievať teplomilné rastliny ako kukurica, rajčiak, paprika, melón, uhorka, tekvica, baklažán, fazuľa.</a:t>
            </a:r>
          </a:p>
          <a:p>
            <a:r>
              <a:rPr lang="sk-SK" dirty="0"/>
              <a:t>Teplota pôdy sa dá merať teplomerom, no </a:t>
            </a:r>
            <a:r>
              <a:rPr lang="sk-SK" b="1" dirty="0">
                <a:solidFill>
                  <a:srgbClr val="FF0000"/>
                </a:solidFill>
              </a:rPr>
              <a:t>jednoduchšie je vedieť</a:t>
            </a:r>
            <a:r>
              <a:rPr lang="sk-SK" dirty="0"/>
              <a:t>, že </a:t>
            </a:r>
            <a:r>
              <a:rPr lang="sk-SK" b="1" dirty="0">
                <a:solidFill>
                  <a:srgbClr val="FF0000"/>
                </a:solidFill>
              </a:rPr>
              <a:t>ohrev pôdy kopíruje priemernú dennú teplotu s oneskorením asi dva týždne</a:t>
            </a:r>
            <a:r>
              <a:rPr lang="sk-SK" dirty="0"/>
              <a:t>. Keď sa teda ovzdušie po skončení zimy ohrieva, teplota pôdy sa oneskoruje. Naopak, s príchodom chladného počasia po skončení leta, pôda chladne pomalšie ako ovzdušie a teplota pôdy je taká, aká bola teplota ovzdušia pred dvoma týždňami. </a:t>
            </a:r>
          </a:p>
          <a:p>
            <a:r>
              <a:rPr lang="sk-SK" b="1" dirty="0"/>
              <a:t>Vyberte vhodný druh </a:t>
            </a:r>
          </a:p>
          <a:p>
            <a:r>
              <a:rPr lang="sk-SK" dirty="0"/>
              <a:t>Pred samotným začiatkom siatie si vyberte niektoré z raných a hybridných odrôd zeleniny. Majú totiž zvýšenú odolnosť proti nepriaznivým vplyvom prírody a menej trpia chorobami. </a:t>
            </a:r>
          </a:p>
          <a:p>
            <a:r>
              <a:rPr lang="sk-SK" dirty="0"/>
              <a:t>V </a:t>
            </a:r>
            <a:r>
              <a:rPr lang="sk-SK" b="1" dirty="0">
                <a:solidFill>
                  <a:srgbClr val="FF0000"/>
                </a:solidFill>
              </a:rPr>
              <a:t>apríli</a:t>
            </a:r>
            <a:r>
              <a:rPr lang="sk-SK" dirty="0"/>
              <a:t> </a:t>
            </a:r>
            <a:r>
              <a:rPr lang="sk-SK" dirty="0" smtClean="0"/>
              <a:t>patria </a:t>
            </a:r>
            <a:r>
              <a:rPr lang="sk-SK" dirty="0"/>
              <a:t>na záhony tieto úžitkové rastliny: </a:t>
            </a:r>
          </a:p>
          <a:p>
            <a:r>
              <a:rPr lang="sk-SK" b="1" dirty="0"/>
              <a:t>koreňová zelenina</a:t>
            </a:r>
            <a:r>
              <a:rPr lang="sk-SK" dirty="0"/>
              <a:t> - červená repa, mrkva a reďkovky; </a:t>
            </a:r>
          </a:p>
          <a:p>
            <a:r>
              <a:rPr lang="sk-SK" b="1" dirty="0"/>
              <a:t>listová zelenina</a:t>
            </a:r>
            <a:r>
              <a:rPr lang="sk-SK" dirty="0"/>
              <a:t> - mangold, šalát ľadový, špenát; </a:t>
            </a:r>
          </a:p>
          <a:p>
            <a:r>
              <a:rPr lang="sk-SK" b="1" dirty="0"/>
              <a:t>strukoviny</a:t>
            </a:r>
            <a:r>
              <a:rPr lang="sk-SK" dirty="0"/>
              <a:t> - fazuľa záhradná, hrach. </a:t>
            </a:r>
          </a:p>
          <a:p>
            <a:endParaRPr lang="sk-SK" dirty="0"/>
          </a:p>
        </p:txBody>
      </p:sp>
      <p:sp>
        <p:nvSpPr>
          <p:cNvPr id="3" name="Nadpis 2"/>
          <p:cNvSpPr>
            <a:spLocks noGrp="1"/>
          </p:cNvSpPr>
          <p:nvPr>
            <p:ph type="title"/>
          </p:nvPr>
        </p:nvSpPr>
        <p:spPr>
          <a:xfrm>
            <a:off x="251520" y="188640"/>
            <a:ext cx="8640960" cy="720080"/>
          </a:xfrm>
        </p:spPr>
        <p:txBody>
          <a:bodyPr>
            <a:normAutofit/>
          </a:bodyPr>
          <a:lstStyle/>
          <a:p>
            <a:pPr algn="ctr"/>
            <a:r>
              <a:rPr lang="sk-SK" sz="3600" b="1" dirty="0" smtClean="0">
                <a:solidFill>
                  <a:srgbClr val="CC6600"/>
                </a:solidFill>
                <a:latin typeface="Bookman Old Style" panose="02050604050505020204" pitchFamily="18" charset="0"/>
              </a:rPr>
              <a:t>Sadenie zeleniny</a:t>
            </a:r>
            <a:endParaRPr lang="sk-SK" sz="3600" b="1" dirty="0">
              <a:solidFill>
                <a:srgbClr val="CC6600"/>
              </a:solidFill>
              <a:latin typeface="Bookman Old Style" panose="02050604050505020204" pitchFamily="18" charset="0"/>
            </a:endParaRPr>
          </a:p>
        </p:txBody>
      </p:sp>
    </p:spTree>
    <p:extLst>
      <p:ext uri="{BB962C8B-B14F-4D97-AF65-F5344CB8AC3E}">
        <p14:creationId xmlns:p14="http://schemas.microsoft.com/office/powerpoint/2010/main" val="1488145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08720"/>
            <a:ext cx="8712968" cy="5758408"/>
          </a:xfrm>
        </p:spPr>
        <p:txBody>
          <a:bodyPr>
            <a:normAutofit fontScale="92500" lnSpcReduction="10000"/>
          </a:bodyPr>
          <a:lstStyle/>
          <a:p>
            <a:pPr marL="0" indent="0">
              <a:buNone/>
            </a:pPr>
            <a:r>
              <a:rPr lang="sk-SK" sz="2600" b="1" dirty="0"/>
              <a:t>Pravidlá výsevu </a:t>
            </a:r>
          </a:p>
          <a:p>
            <a:pPr>
              <a:buFont typeface="Wingdings" panose="05000000000000000000" pitchFamily="2" charset="2"/>
              <a:buChar char="v"/>
            </a:pPr>
            <a:r>
              <a:rPr lang="sk-SK" dirty="0"/>
              <a:t>Skôr ako sa pustíte do práce, pripravte si </a:t>
            </a:r>
            <a:r>
              <a:rPr lang="sk-SK" dirty="0" smtClean="0"/>
              <a:t>slabšiu drevenú doštičku, </a:t>
            </a:r>
            <a:r>
              <a:rPr lang="sk-SK" dirty="0"/>
              <a:t>pomocou </a:t>
            </a:r>
            <a:r>
              <a:rPr lang="sk-SK" dirty="0" smtClean="0"/>
              <a:t>ktorej </a:t>
            </a:r>
            <a:r>
              <a:rPr lang="sk-SK" dirty="0"/>
              <a:t>si presne označíte vzdialenosť medzi jednotlivými riadkami rastlín. Medzi jednotlivými semenami ponechajte medzeru minimálne centimeter a pol. </a:t>
            </a:r>
          </a:p>
          <a:p>
            <a:pPr>
              <a:buFont typeface="Wingdings" panose="05000000000000000000" pitchFamily="2" charset="2"/>
              <a:buChar char="v"/>
            </a:pPr>
            <a:r>
              <a:rPr lang="sk-SK" dirty="0"/>
              <a:t>Ak totiž vysejete príliš </a:t>
            </a:r>
            <a:r>
              <a:rPr lang="sk-SK" b="1" dirty="0">
                <a:solidFill>
                  <a:srgbClr val="FF0000"/>
                </a:solidFill>
              </a:rPr>
              <a:t>veľa semien</a:t>
            </a:r>
            <a:r>
              <a:rPr lang="sk-SK" b="1" dirty="0"/>
              <a:t> </a:t>
            </a:r>
            <a:r>
              <a:rPr lang="sk-SK" dirty="0"/>
              <a:t>do jedného riadku, nevyhnete sa v neskoršom období </a:t>
            </a:r>
            <a:r>
              <a:rPr lang="sk-SK" dirty="0" smtClean="0"/>
              <a:t>vyjednoteniu </a:t>
            </a:r>
            <a:r>
              <a:rPr lang="sk-SK" dirty="0"/>
              <a:t>semenáčikov, navyše ich rast </a:t>
            </a:r>
            <a:r>
              <a:rPr lang="sk-SK" dirty="0">
                <a:solidFill>
                  <a:srgbClr val="FF0000"/>
                </a:solidFill>
              </a:rPr>
              <a:t>nebude bezproblémový</a:t>
            </a:r>
            <a:r>
              <a:rPr lang="sk-SK" dirty="0"/>
              <a:t>. </a:t>
            </a:r>
            <a:r>
              <a:rPr lang="sk-SK" b="1" dirty="0">
                <a:solidFill>
                  <a:srgbClr val="FF0000"/>
                </a:solidFill>
              </a:rPr>
              <a:t>Rastliny</a:t>
            </a:r>
            <a:r>
              <a:rPr lang="sk-SK" dirty="0"/>
              <a:t> z hustého výsevu rýchlo strácajú </a:t>
            </a:r>
            <a:r>
              <a:rPr lang="sk-SK" dirty="0" smtClean="0"/>
              <a:t>maternicové </a:t>
            </a:r>
            <a:r>
              <a:rPr lang="sk-SK" dirty="0"/>
              <a:t>lístky, </a:t>
            </a:r>
            <a:r>
              <a:rPr lang="sk-SK" b="1" dirty="0">
                <a:solidFill>
                  <a:srgbClr val="FF0000"/>
                </a:solidFill>
              </a:rPr>
              <a:t>sú veľmi slabé</a:t>
            </a:r>
            <a:r>
              <a:rPr lang="sk-SK" dirty="0"/>
              <a:t>, </a:t>
            </a:r>
            <a:r>
              <a:rPr lang="sk-SK" dirty="0" smtClean="0"/>
              <a:t>vytiahnuté </a:t>
            </a:r>
            <a:r>
              <a:rPr lang="sk-SK" dirty="0"/>
              <a:t>a náchylné k chorobám. </a:t>
            </a:r>
          </a:p>
          <a:p>
            <a:pPr marL="0" indent="0">
              <a:buNone/>
            </a:pPr>
            <a:r>
              <a:rPr lang="sk-SK" b="1" dirty="0"/>
              <a:t/>
            </a:r>
            <a:br>
              <a:rPr lang="sk-SK" b="1" dirty="0"/>
            </a:br>
            <a:endParaRPr lang="sk-SK" b="1" dirty="0" smtClean="0"/>
          </a:p>
          <a:p>
            <a:pPr marL="0" indent="0">
              <a:buNone/>
            </a:pPr>
            <a:endParaRPr lang="sk-SK" b="1" dirty="0"/>
          </a:p>
          <a:p>
            <a:pPr marL="0" indent="0">
              <a:buNone/>
            </a:pPr>
            <a:endParaRPr lang="sk-SK" b="1" dirty="0" smtClean="0"/>
          </a:p>
          <a:p>
            <a:pPr marL="0" indent="0">
              <a:buNone/>
            </a:pPr>
            <a:endParaRPr lang="sk-SK" b="1" dirty="0"/>
          </a:p>
          <a:p>
            <a:endParaRPr lang="sk-SK" b="1" dirty="0" smtClean="0"/>
          </a:p>
          <a:p>
            <a:pPr marL="0" indent="0" algn="ctr">
              <a:buNone/>
            </a:pPr>
            <a:r>
              <a:rPr lang="sk-SK" b="1" dirty="0" smtClean="0"/>
              <a:t>Toto </a:t>
            </a:r>
            <a:r>
              <a:rPr lang="sk-SK" b="1" dirty="0"/>
              <a:t>je správna technika </a:t>
            </a:r>
            <a:r>
              <a:rPr lang="sk-SK" b="1" dirty="0" smtClean="0"/>
              <a:t>siatia: </a:t>
            </a:r>
            <a:r>
              <a:rPr lang="sk-SK" b="1" dirty="0"/>
              <a:t>zo sáčku vysypte malé množstvo semienok do dlane, následne </a:t>
            </a:r>
            <a:r>
              <a:rPr lang="sk-SK" b="1" dirty="0" smtClean="0"/>
              <a:t>ich </a:t>
            </a:r>
            <a:r>
              <a:rPr lang="sk-SK" b="1" dirty="0"/>
              <a:t>medzi špičkami palca a ukazováka postupne vložte do riadkov </a:t>
            </a:r>
          </a:p>
          <a:p>
            <a:pPr>
              <a:buFont typeface="Wingdings" panose="05000000000000000000" pitchFamily="2" charset="2"/>
              <a:buChar char="v"/>
            </a:pPr>
            <a:r>
              <a:rPr lang="sk-SK" dirty="0"/>
              <a:t>Presne </a:t>
            </a:r>
            <a:r>
              <a:rPr lang="sk-SK" b="1" dirty="0">
                <a:solidFill>
                  <a:srgbClr val="FF0000"/>
                </a:solidFill>
              </a:rPr>
              <a:t>opačne vyzerajú</a:t>
            </a:r>
            <a:r>
              <a:rPr lang="sk-SK" dirty="0"/>
              <a:t> mladí jedinci </a:t>
            </a:r>
            <a:r>
              <a:rPr lang="sk-SK" b="1" dirty="0">
                <a:solidFill>
                  <a:srgbClr val="FF0000"/>
                </a:solidFill>
              </a:rPr>
              <a:t>z výsevu riedkeho</a:t>
            </a:r>
            <a:r>
              <a:rPr lang="sk-SK" dirty="0"/>
              <a:t>: sú nižšieho vzrastu, majú silný stonku a maternicovej lístky im zostávajú veľmi dlho. Nezanedbateľnou výhodou riedkych výsevov je vysoký a vyrovnaný výnos. </a:t>
            </a:r>
          </a:p>
          <a:p>
            <a:pPr>
              <a:buFont typeface="Wingdings" panose="05000000000000000000" pitchFamily="2" charset="2"/>
              <a:buChar char="v"/>
            </a:pPr>
            <a:r>
              <a:rPr lang="sk-SK" dirty="0"/>
              <a:t>Po zasiatí semienka zahrňte slabú, zhruba centimetrovú vrstvou pôdy a výsev udržujte stále mierne vlhký. Pravidelne odstraňujte každého nevítaného hosťa vo forme rýchlo rastúcich </a:t>
            </a:r>
            <a:r>
              <a:rPr lang="sk-SK" dirty="0" smtClean="0"/>
              <a:t>nežiaducich </a:t>
            </a:r>
            <a:r>
              <a:rPr lang="sk-SK" dirty="0"/>
              <a:t>burín. </a:t>
            </a:r>
          </a:p>
          <a:p>
            <a:endParaRPr lang="sk-SK" dirty="0"/>
          </a:p>
        </p:txBody>
      </p:sp>
      <p:sp>
        <p:nvSpPr>
          <p:cNvPr id="3" name="Nadpis 2"/>
          <p:cNvSpPr>
            <a:spLocks noGrp="1"/>
          </p:cNvSpPr>
          <p:nvPr>
            <p:ph type="title"/>
          </p:nvPr>
        </p:nvSpPr>
        <p:spPr>
          <a:xfrm>
            <a:off x="179512" y="260648"/>
            <a:ext cx="8712968" cy="720080"/>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852936"/>
            <a:ext cx="228600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362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221088"/>
            <a:ext cx="4950288" cy="254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sz="quarter" idx="13"/>
          </p:nvPr>
        </p:nvSpPr>
        <p:spPr>
          <a:xfrm>
            <a:off x="179512" y="980728"/>
            <a:ext cx="8784976" cy="5832648"/>
          </a:xfrm>
        </p:spPr>
        <p:txBody>
          <a:bodyPr/>
          <a:lstStyle/>
          <a:p>
            <a:pPr marL="0" indent="0">
              <a:buNone/>
            </a:pPr>
            <a:r>
              <a:rPr lang="sk-SK" b="1" i="0" dirty="0" smtClean="0">
                <a:solidFill>
                  <a:srgbClr val="CC0000"/>
                </a:solidFill>
                <a:latin typeface="Bookman Old Style" panose="02050604050505020204" pitchFamily="18" charset="0"/>
              </a:rPr>
              <a:t>2. predpestovanie priesad</a:t>
            </a:r>
            <a:endParaRPr lang="sk-SK" b="1" i="0" dirty="0">
              <a:solidFill>
                <a:srgbClr val="CC0000"/>
              </a:solidFill>
              <a:latin typeface="Bookman Old Style" panose="02050604050505020204" pitchFamily="18" charset="0"/>
            </a:endParaRPr>
          </a:p>
          <a:p>
            <a:pPr marL="0" indent="0">
              <a:buNone/>
            </a:pPr>
            <a:r>
              <a:rPr lang="sk-SK" b="1" i="0" dirty="0">
                <a:latin typeface="Arial" panose="020B0604020202020204" pitchFamily="34" charset="0"/>
                <a:cs typeface="Arial" panose="020B0604020202020204" pitchFamily="34" charset="0"/>
              </a:rPr>
              <a:t>Skúška klíčivosti </a:t>
            </a: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Na misku položíme papierovú savú utierku (alebo buničitú vatu), navlhčíme ju vlažnou vodou a uložíme na ňu 30 až 50 semien. Misku uzatvoríme do plastového vrecúška, aby sme semenám zabezpečili stálu vlhkosť. Takto pripravené ich umiestnime na svetlom mieste s teplotou okolo 20 °C. Keď sa objavia klíčky vypočítajte si ich percento klíčivosti. Ak je pomer vyklíčených semien medzi </a:t>
            </a:r>
            <a:r>
              <a:rPr lang="sk-SK" b="1" i="0" dirty="0">
                <a:solidFill>
                  <a:srgbClr val="FF0000"/>
                </a:solidFill>
                <a:latin typeface="Arial" panose="020B0604020202020204" pitchFamily="34" charset="0"/>
                <a:cs typeface="Arial" panose="020B0604020202020204" pitchFamily="34" charset="0"/>
              </a:rPr>
              <a:t>70 až 90 %</a:t>
            </a:r>
            <a:r>
              <a:rPr lang="sk-SK" i="0" dirty="0">
                <a:latin typeface="Arial" panose="020B0604020202020204" pitchFamily="34" charset="0"/>
                <a:cs typeface="Arial" panose="020B0604020202020204" pitchFamily="34" charset="0"/>
              </a:rPr>
              <a:t>, osivo je </a:t>
            </a:r>
            <a:r>
              <a:rPr lang="sk-SK" b="1" i="0" dirty="0">
                <a:solidFill>
                  <a:srgbClr val="FF0000"/>
                </a:solidFill>
                <a:latin typeface="Arial" panose="020B0604020202020204" pitchFamily="34" charset="0"/>
                <a:cs typeface="Arial" panose="020B0604020202020204" pitchFamily="34" charset="0"/>
              </a:rPr>
              <a:t>veľmi kvalitné</a:t>
            </a:r>
            <a:r>
              <a:rPr lang="sk-SK" i="0" dirty="0">
                <a:latin typeface="Arial" panose="020B0604020202020204" pitchFamily="34" charset="0"/>
                <a:cs typeface="Arial" panose="020B0604020202020204" pitchFamily="34" charset="0"/>
              </a:rPr>
              <a:t>. Pri klíčivosti </a:t>
            </a:r>
            <a:r>
              <a:rPr lang="sk-SK" b="1" i="0" dirty="0">
                <a:solidFill>
                  <a:schemeClr val="accent3">
                    <a:lumMod val="60000"/>
                    <a:lumOff val="40000"/>
                  </a:schemeClr>
                </a:solidFill>
                <a:latin typeface="Arial" panose="020B0604020202020204" pitchFamily="34" charset="0"/>
                <a:cs typeface="Arial" panose="020B0604020202020204" pitchFamily="34" charset="0"/>
              </a:rPr>
              <a:t>nižšej ako 40 % </a:t>
            </a:r>
            <a:r>
              <a:rPr lang="sk-SK" i="0" dirty="0">
                <a:latin typeface="Arial" panose="020B0604020202020204" pitchFamily="34" charset="0"/>
                <a:cs typeface="Arial" panose="020B0604020202020204" pitchFamily="34" charset="0"/>
              </a:rPr>
              <a:t>je </a:t>
            </a:r>
            <a:r>
              <a:rPr lang="sk-SK" b="1" i="0" dirty="0">
                <a:solidFill>
                  <a:schemeClr val="accent3">
                    <a:lumMod val="60000"/>
                    <a:lumOff val="40000"/>
                  </a:schemeClr>
                </a:solidFill>
                <a:latin typeface="Arial" panose="020B0604020202020204" pitchFamily="34" charset="0"/>
                <a:cs typeface="Arial" panose="020B0604020202020204" pitchFamily="34" charset="0"/>
              </a:rPr>
              <a:t>výsev neefektívny </a:t>
            </a:r>
            <a:r>
              <a:rPr lang="sk-SK" i="0" dirty="0">
                <a:latin typeface="Arial" panose="020B0604020202020204" pitchFamily="34" charset="0"/>
                <a:cs typeface="Arial" panose="020B0604020202020204" pitchFamily="34" charset="0"/>
              </a:rPr>
              <a:t>a </a:t>
            </a:r>
            <a:r>
              <a:rPr lang="sk-SK" b="1" i="0" dirty="0">
                <a:solidFill>
                  <a:schemeClr val="accent3">
                    <a:lumMod val="40000"/>
                    <a:lumOff val="60000"/>
                  </a:schemeClr>
                </a:solidFill>
                <a:latin typeface="Arial" panose="020B0604020202020204" pitchFamily="34" charset="0"/>
                <a:cs typeface="Arial" panose="020B0604020202020204" pitchFamily="34" charset="0"/>
              </a:rPr>
              <a:t>pod 25 % sa neoplatí vysievať</a:t>
            </a:r>
            <a:r>
              <a:rPr lang="sk-SK" i="0" dirty="0">
                <a:latin typeface="Arial" panose="020B0604020202020204" pitchFamily="34" charset="0"/>
                <a:cs typeface="Arial" panose="020B0604020202020204" pitchFamily="34" charset="0"/>
              </a:rPr>
              <a:t>.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Rôzne druhy zeleniny majú rôzne dlhý čas klíčenia. Koreňová zelenina potrebuje na klíčenie 15 až 25 dní, petržlen 30 dní, ostatná zelenina vyklíči už za 4 až 10 dní. </a:t>
            </a:r>
            <a:endParaRPr lang="sk-SK" i="0" dirty="0" smtClean="0">
              <a:latin typeface="Arial" panose="020B0604020202020204" pitchFamily="34" charset="0"/>
              <a:cs typeface="Arial" panose="020B0604020202020204" pitchFamily="34" charset="0"/>
            </a:endParaRPr>
          </a:p>
          <a:p>
            <a:pPr marL="0" indent="0">
              <a:buNone/>
            </a:pPr>
            <a:endParaRPr lang="sk-SK" b="1" dirty="0" smtClean="0"/>
          </a:p>
          <a:p>
            <a:pPr marL="0" indent="0">
              <a:buNone/>
            </a:pPr>
            <a:r>
              <a:rPr lang="sk-SK" b="1" dirty="0" smtClean="0"/>
              <a:t>Obr</a:t>
            </a:r>
            <a:r>
              <a:rPr lang="sk-SK" b="1" dirty="0"/>
              <a:t>.:</a:t>
            </a:r>
            <a:r>
              <a:rPr lang="sk-SK" dirty="0"/>
              <a:t> Zariadenie a pomôcky na </a:t>
            </a:r>
            <a:endParaRPr lang="sk-SK" dirty="0" smtClean="0"/>
          </a:p>
          <a:p>
            <a:pPr marL="0" indent="0">
              <a:buNone/>
            </a:pPr>
            <a:r>
              <a:rPr lang="sk-SK" dirty="0" smtClean="0"/>
              <a:t>           prípravu </a:t>
            </a:r>
            <a:r>
              <a:rPr lang="sk-SK" dirty="0"/>
              <a:t>vlastných </a:t>
            </a:r>
            <a:r>
              <a:rPr lang="sk-SK" dirty="0" smtClean="0"/>
              <a:t>sadeníc</a:t>
            </a:r>
          </a:p>
          <a:p>
            <a:pPr marL="0" indent="0">
              <a:buNone/>
            </a:pPr>
            <a:r>
              <a:rPr lang="sk-SK" dirty="0" smtClean="0"/>
              <a:t>          (</a:t>
            </a:r>
            <a:r>
              <a:rPr lang="sk-SK" dirty="0"/>
              <a:t>lopatka na vyberanie priesad, </a:t>
            </a:r>
            <a:endParaRPr lang="sk-SK" dirty="0" smtClean="0"/>
          </a:p>
          <a:p>
            <a:pPr marL="0" indent="0">
              <a:buNone/>
            </a:pPr>
            <a:r>
              <a:rPr lang="sk-SK" dirty="0" smtClean="0"/>
              <a:t>           papierový </a:t>
            </a:r>
            <a:r>
              <a:rPr lang="sk-SK" dirty="0"/>
              <a:t>obal, tégliky </a:t>
            </a:r>
            <a:r>
              <a:rPr lang="sk-SK" dirty="0" smtClean="0"/>
              <a:t>z</a:t>
            </a:r>
          </a:p>
          <a:p>
            <a:pPr marL="0" indent="0">
              <a:buNone/>
            </a:pPr>
            <a:r>
              <a:rPr lang="sk-SK" dirty="0" smtClean="0"/>
              <a:t>           </a:t>
            </a:r>
            <a:r>
              <a:rPr lang="sk-SK" dirty="0"/>
              <a:t>lisovaného </a:t>
            </a:r>
            <a:r>
              <a:rPr lang="sk-SK" dirty="0" smtClean="0"/>
              <a:t>papiera </a:t>
            </a:r>
            <a:r>
              <a:rPr lang="sk-SK" dirty="0"/>
              <a:t>a </a:t>
            </a:r>
            <a:endParaRPr lang="sk-SK" dirty="0" smtClean="0"/>
          </a:p>
          <a:p>
            <a:pPr marL="0" indent="0">
              <a:buNone/>
            </a:pPr>
            <a:r>
              <a:rPr lang="sk-SK" dirty="0"/>
              <a:t> </a:t>
            </a:r>
            <a:r>
              <a:rPr lang="sk-SK" dirty="0" smtClean="0"/>
              <a:t>          miniskleník</a:t>
            </a:r>
            <a:r>
              <a:rPr lang="sk-SK" dirty="0"/>
              <a:t>).</a:t>
            </a:r>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spTree>
    <p:extLst>
      <p:ext uri="{BB962C8B-B14F-4D97-AF65-F5344CB8AC3E}">
        <p14:creationId xmlns:p14="http://schemas.microsoft.com/office/powerpoint/2010/main" val="1888337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614392"/>
          </a:xfrm>
        </p:spPr>
        <p:txBody>
          <a:bodyPr>
            <a:normAutofit lnSpcReduction="10000"/>
          </a:bodyPr>
          <a:lstStyle/>
          <a:p>
            <a:pPr marL="0" indent="0">
              <a:buNone/>
            </a:pPr>
            <a:r>
              <a:rPr lang="sk-SK" b="1" i="0" dirty="0">
                <a:latin typeface="+mj-lt"/>
              </a:rPr>
              <a:t>Predpestovanie sadiva</a:t>
            </a:r>
            <a:r>
              <a:rPr lang="sk-SK" dirty="0"/>
              <a:t/>
            </a:r>
            <a:br>
              <a:rPr lang="sk-SK" dirty="0"/>
            </a:br>
            <a:r>
              <a:rPr lang="sk-SK" dirty="0"/>
              <a:t/>
            </a:r>
            <a:br>
              <a:rPr lang="sk-SK" dirty="0"/>
            </a:br>
            <a:r>
              <a:rPr lang="sk-SK" i="0" dirty="0">
                <a:latin typeface="Arial" panose="020B0604020202020204" pitchFamily="34" charset="0"/>
                <a:cs typeface="Arial" panose="020B0604020202020204" pitchFamily="34" charset="0"/>
              </a:rPr>
              <a:t>Rastliny s dlhým vegetačným obdobím a citlivé druhy </a:t>
            </a:r>
            <a:r>
              <a:rPr lang="sk-SK" b="1" i="0" dirty="0">
                <a:solidFill>
                  <a:schemeClr val="accent3">
                    <a:lumMod val="75000"/>
                  </a:schemeClr>
                </a:solidFill>
                <a:latin typeface="Arial" panose="020B0604020202020204" pitchFamily="34" charset="0"/>
                <a:cs typeface="Arial" panose="020B0604020202020204" pitchFamily="34" charset="0"/>
              </a:rPr>
              <a:t>predpestúvame</a:t>
            </a:r>
            <a:r>
              <a:rPr lang="sk-SK" i="0" dirty="0">
                <a:latin typeface="Arial" panose="020B0604020202020204" pitchFamily="34" charset="0"/>
                <a:cs typeface="Arial" panose="020B0604020202020204" pitchFamily="34" charset="0"/>
              </a:rPr>
              <a:t>, to znamená, že najskôr ich </a:t>
            </a:r>
            <a:r>
              <a:rPr lang="sk-SK" b="1" i="0" dirty="0">
                <a:solidFill>
                  <a:schemeClr val="accent2">
                    <a:lumMod val="75000"/>
                  </a:schemeClr>
                </a:solidFill>
                <a:latin typeface="Arial" panose="020B0604020202020204" pitchFamily="34" charset="0"/>
                <a:cs typeface="Arial" panose="020B0604020202020204" pitchFamily="34" charset="0"/>
              </a:rPr>
              <a:t>vysievame pod sklo</a:t>
            </a:r>
            <a:r>
              <a:rPr lang="sk-SK" i="0" dirty="0">
                <a:latin typeface="Arial" panose="020B0604020202020204" pitchFamily="34" charset="0"/>
                <a:cs typeface="Arial" panose="020B0604020202020204" pitchFamily="34" charset="0"/>
              </a:rPr>
              <a:t> a až neskôr, keď rastliny zosilnejú, ich vysadíme do voľnej pôdy. </a:t>
            </a:r>
            <a:r>
              <a:rPr lang="sk-SK" dirty="0"/>
              <a:t/>
            </a:r>
            <a:br>
              <a:rPr lang="sk-SK" dirty="0"/>
            </a:br>
            <a:r>
              <a:rPr lang="sk-SK" dirty="0"/>
              <a:t/>
            </a:r>
            <a:br>
              <a:rPr lang="sk-SK" dirty="0"/>
            </a:br>
            <a:r>
              <a:rPr lang="sk-SK" i="0" dirty="0">
                <a:latin typeface="Arial" panose="020B0604020202020204" pitchFamily="34" charset="0"/>
                <a:cs typeface="Arial" panose="020B0604020202020204" pitchFamily="34" charset="0"/>
              </a:rPr>
              <a:t>Na vysievanie používame výsevné debničky, ktoré sú zvyčajne hlboké 5 až 6 cm, sú z dreva alebo plastu. Na sejbu malého množstva semien možno použiť aj črepníky s priemerom 9 až 13 cm alebo špeciálne nádoby. Na dno výsevnej nádoby alebo do črepníka dáme najprv 1 až 1,5 cm hrubú drenážnu vrstvu štrku. Dávame ju preto, aby nadbytočná voda pri zálievke mohla vsiaknuť do spodných vrstiev.</a:t>
            </a:r>
            <a:br>
              <a:rPr lang="sk-SK" i="0" dirty="0">
                <a:latin typeface="Arial" panose="020B0604020202020204" pitchFamily="34" charset="0"/>
                <a:cs typeface="Arial" panose="020B0604020202020204" pitchFamily="34" charset="0"/>
              </a:rPr>
            </a:br>
            <a:r>
              <a:rPr lang="sk-SK" dirty="0"/>
              <a:t/>
            </a:r>
            <a:br>
              <a:rPr lang="sk-SK" dirty="0"/>
            </a:br>
            <a:r>
              <a:rPr lang="sk-SK" i="0" dirty="0">
                <a:latin typeface="Arial" panose="020B0604020202020204" pitchFamily="34" charset="0"/>
                <a:cs typeface="Arial" panose="020B0604020202020204" pitchFamily="34" charset="0"/>
              </a:rPr>
              <a:t>Na túto drenážnu vrstvu dáme </a:t>
            </a:r>
            <a:r>
              <a:rPr lang="sk-SK" b="1" i="0" dirty="0">
                <a:solidFill>
                  <a:schemeClr val="accent3"/>
                </a:solidFill>
                <a:latin typeface="Arial" panose="020B0604020202020204" pitchFamily="34" charset="0"/>
                <a:cs typeface="Arial" panose="020B0604020202020204" pitchFamily="34" charset="0"/>
              </a:rPr>
              <a:t>zeminu</a:t>
            </a:r>
            <a:r>
              <a:rPr lang="sk-SK" i="0" dirty="0">
                <a:latin typeface="Arial" panose="020B0604020202020204" pitchFamily="34" charset="0"/>
                <a:cs typeface="Arial" panose="020B0604020202020204" pitchFamily="34" charset="0"/>
              </a:rPr>
              <a:t>, ktorá </a:t>
            </a:r>
            <a:r>
              <a:rPr lang="sk-SK" b="1" i="0" dirty="0">
                <a:solidFill>
                  <a:schemeClr val="accent3"/>
                </a:solidFill>
                <a:latin typeface="Arial" panose="020B0604020202020204" pitchFamily="34" charset="0"/>
                <a:cs typeface="Arial" panose="020B0604020202020204" pitchFamily="34" charset="0"/>
              </a:rPr>
              <a:t>nesmie obsahovať zárodky chorôb a škodcov</a:t>
            </a:r>
            <a:r>
              <a:rPr lang="sk-SK" i="0" dirty="0">
                <a:latin typeface="Arial" panose="020B0604020202020204" pitchFamily="34" charset="0"/>
                <a:cs typeface="Arial" panose="020B0604020202020204" pitchFamily="34" charset="0"/>
              </a:rPr>
              <a:t>, má byť jemná a bohatá na živiny, kupujeme si ju v špecializovaných predajniach s označením na výsev. Na výsevy nepoužívame zeminu zo záhrady.</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Semená sa musia siať riedko a čo najrovnomernejšie. Z </a:t>
            </a:r>
            <a:r>
              <a:rPr lang="sk-SK" b="1" i="0" dirty="0">
                <a:solidFill>
                  <a:srgbClr val="FF00FF"/>
                </a:solidFill>
                <a:latin typeface="Arial" panose="020B0604020202020204" pitchFamily="34" charset="0"/>
                <a:cs typeface="Arial" panose="020B0604020202020204" pitchFamily="34" charset="0"/>
              </a:rPr>
              <a:t>hustej sejby</a:t>
            </a:r>
            <a:r>
              <a:rPr lang="sk-SK" i="0" dirty="0">
                <a:latin typeface="Arial" panose="020B0604020202020204" pitchFamily="34" charset="0"/>
                <a:cs typeface="Arial" panose="020B0604020202020204" pitchFamily="34" charset="0"/>
              </a:rPr>
              <a:t> sa pri rozsádzaní rastlinky od seba </a:t>
            </a:r>
            <a:r>
              <a:rPr lang="sk-SK" b="1" i="0" dirty="0">
                <a:solidFill>
                  <a:srgbClr val="FF00FF"/>
                </a:solidFill>
                <a:latin typeface="Arial" panose="020B0604020202020204" pitchFamily="34" charset="0"/>
                <a:cs typeface="Arial" panose="020B0604020202020204" pitchFamily="34" charset="0"/>
              </a:rPr>
              <a:t>veľmi zle oddeľujú, sú slabé, dlhé a náchylné na choroby</a:t>
            </a:r>
            <a:r>
              <a:rPr lang="sk-SK" i="0" dirty="0">
                <a:latin typeface="Arial" panose="020B0604020202020204" pitchFamily="34" charset="0"/>
                <a:cs typeface="Arial" panose="020B0604020202020204" pitchFamily="34" charset="0"/>
              </a:rPr>
              <a:t>. Drobné semienka sejeme zvyčajne naširoko. Väčšie semená sa niekedy sejú do riadkov. Veľké semená, ako uhorky a tekvice, môžeme siať aj priamo do malých črepníkov, najlepšie po 2 až 3 kusoch. Len čo semená vyklíčia, slabšie rastliny z črepníka odstránime a necháme ďalej rásť len najmocnejšie.</a:t>
            </a:r>
          </a:p>
        </p:txBody>
      </p:sp>
      <p:sp>
        <p:nvSpPr>
          <p:cNvPr id="3" name="Nadpis 2"/>
          <p:cNvSpPr>
            <a:spLocks noGrp="1"/>
          </p:cNvSpPr>
          <p:nvPr>
            <p:ph type="title"/>
          </p:nvPr>
        </p:nvSpPr>
        <p:spPr>
          <a:xfrm>
            <a:off x="179512" y="188640"/>
            <a:ext cx="8784976" cy="792088"/>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spTree>
    <p:extLst>
      <p:ext uri="{BB962C8B-B14F-4D97-AF65-F5344CB8AC3E}">
        <p14:creationId xmlns:p14="http://schemas.microsoft.com/office/powerpoint/2010/main" val="505620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08720"/>
            <a:ext cx="8784976" cy="5830416"/>
          </a:xfrm>
        </p:spPr>
        <p:txBody>
          <a:bodyPr/>
          <a:lstStyle/>
          <a:p>
            <a:pPr marL="0" indent="0">
              <a:buNone/>
            </a:pPr>
            <a:r>
              <a:rPr lang="sk-SK" i="0" dirty="0">
                <a:latin typeface="Arial" panose="020B0604020202020204" pitchFamily="34" charset="0"/>
                <a:cs typeface="Arial" panose="020B0604020202020204" pitchFamily="34" charset="0"/>
              </a:rPr>
              <a:t>Niektoré semenárske firmy dodávajú na trh tzv. </a:t>
            </a:r>
            <a:r>
              <a:rPr lang="sk-SK" b="1" i="0" dirty="0">
                <a:solidFill>
                  <a:srgbClr val="0070C0"/>
                </a:solidFill>
                <a:latin typeface="Arial" panose="020B0604020202020204" pitchFamily="34" charset="0"/>
                <a:cs typeface="Arial" panose="020B0604020202020204" pitchFamily="34" charset="0"/>
              </a:rPr>
              <a:t>obaľované semená</a:t>
            </a:r>
            <a:r>
              <a:rPr lang="sk-SK" i="0" dirty="0">
                <a:latin typeface="Arial" panose="020B0604020202020204" pitchFamily="34" charset="0"/>
                <a:cs typeface="Arial" panose="020B0604020202020204" pitchFamily="34" charset="0"/>
              </a:rPr>
              <a:t>. Každé semeno je obalené </a:t>
            </a:r>
            <a:r>
              <a:rPr lang="sk-SK" b="1" i="0" dirty="0">
                <a:solidFill>
                  <a:srgbClr val="0070C0"/>
                </a:solidFill>
                <a:latin typeface="Arial" panose="020B0604020202020204" pitchFamily="34" charset="0"/>
                <a:cs typeface="Arial" panose="020B0604020202020204" pitchFamily="34" charset="0"/>
              </a:rPr>
              <a:t>vrstvičkou substrátu obohateného o živiny</a:t>
            </a:r>
            <a:r>
              <a:rPr lang="sk-SK" i="0" dirty="0">
                <a:latin typeface="Arial" panose="020B0604020202020204" pitchFamily="34" charset="0"/>
                <a:cs typeface="Arial" panose="020B0604020202020204" pitchFamily="34" charset="0"/>
              </a:rPr>
              <a:t>. Semená sú drahšie, ale kvalitnejšie ako bežné osivo. Zvyčajne sa sejú samostatne. </a:t>
            </a:r>
            <a:r>
              <a:rPr lang="sk-SK" b="1" i="0" dirty="0">
                <a:solidFill>
                  <a:srgbClr val="FF0000"/>
                </a:solidFill>
                <a:latin typeface="Arial" panose="020B0604020202020204" pitchFamily="34" charset="0"/>
                <a:cs typeface="Arial" panose="020B0604020202020204" pitchFamily="34" charset="0"/>
              </a:rPr>
              <a:t>Po zasiatí sa musí udržiavať primeraná vlhkosť</a:t>
            </a:r>
            <a:r>
              <a:rPr lang="sk-SK" i="0" dirty="0">
                <a:latin typeface="Arial" panose="020B0604020202020204" pitchFamily="34" charset="0"/>
                <a:cs typeface="Arial" panose="020B0604020202020204" pitchFamily="34" charset="0"/>
              </a:rPr>
              <a:t>, lebo len vtedy sa obal môže rozpustiť a semeno vyklíčiť.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Po zasiatí sa semená zasypú jemnou preosiatou zeminou alebo pieskom. Semeno má byť prikryté asi troj- až päťnásobnou vrstvou zeminy, ako je jeho hrúbka. Zeminu opatrne zalejeme vodou izbovej teploty.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Nádoby so zasiatymi semenami </a:t>
            </a:r>
            <a:r>
              <a:rPr lang="sk-SK" b="1" i="0" dirty="0">
                <a:solidFill>
                  <a:schemeClr val="accent3">
                    <a:lumMod val="75000"/>
                  </a:schemeClr>
                </a:solidFill>
                <a:latin typeface="Arial" panose="020B0604020202020204" pitchFamily="34" charset="0"/>
                <a:cs typeface="Arial" panose="020B0604020202020204" pitchFamily="34" charset="0"/>
              </a:rPr>
              <a:t>postavíme buď na svetlé, teplé miesto na okenný parapet, do teplého skleníka alebo pareniska</a:t>
            </a:r>
            <a:r>
              <a:rPr lang="sk-SK" i="0" dirty="0">
                <a:latin typeface="Arial" panose="020B0604020202020204" pitchFamily="34" charset="0"/>
                <a:cs typeface="Arial" panose="020B0604020202020204" pitchFamily="34" charset="0"/>
              </a:rPr>
              <a:t>. Veľa druhov rastlín má semená, ktoré klíčia pri teplotách 15 až 18 °C, ale niektoré druhy potrebujú na klíčenie vyššie teploty. Nádoby so zasiatymi semenami môžeme prikryť tabuľou skla a na ňu položiť baliaci papier, lebo slnko substrát vysušuje. Zalievame vtedy, keď povrch zeminy začína vysychať. Len čo rastlinky vzídu, odstránime sklený aj papierový kryt. V tomto období mladé rastlinky potrebujú veľa svetla, aby z nich vyrástli silné a zdravé rastliny. </a:t>
            </a:r>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spTree>
    <p:extLst>
      <p:ext uri="{BB962C8B-B14F-4D97-AF65-F5344CB8AC3E}">
        <p14:creationId xmlns:p14="http://schemas.microsoft.com/office/powerpoint/2010/main" val="91006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568952" cy="5254352"/>
          </a:xfrm>
        </p:spPr>
        <p:txBody>
          <a:bodyPr/>
          <a:lstStyle/>
          <a:p>
            <a:pPr marL="0" indent="0">
              <a:buNone/>
            </a:pPr>
            <a:r>
              <a:rPr lang="sk-SK" sz="4000" b="1" dirty="0"/>
              <a:t>Delíme ju na:</a:t>
            </a:r>
          </a:p>
          <a:p>
            <a:pPr marL="0" indent="0">
              <a:buNone/>
            </a:pPr>
            <a:r>
              <a:rPr lang="sk-SK" dirty="0" smtClean="0"/>
              <a:t>                               </a:t>
            </a:r>
            <a:r>
              <a:rPr lang="sk-SK" sz="3600" b="1" i="0" dirty="0" smtClean="0">
                <a:solidFill>
                  <a:schemeClr val="accent3">
                    <a:lumMod val="60000"/>
                    <a:lumOff val="40000"/>
                  </a:schemeClr>
                </a:solidFill>
                <a:latin typeface="Bookman Old Style" panose="02050604050505020204" pitchFamily="18" charset="0"/>
              </a:rPr>
              <a:t>koreňovú;</a:t>
            </a:r>
            <a:r>
              <a:rPr lang="sk-SK" sz="3600" b="1" i="0" dirty="0">
                <a:solidFill>
                  <a:schemeClr val="accent3">
                    <a:lumMod val="60000"/>
                    <a:lumOff val="40000"/>
                  </a:schemeClr>
                </a:solidFill>
                <a:latin typeface="Bookman Old Style" panose="02050604050505020204" pitchFamily="18" charset="0"/>
              </a:rPr>
              <a:t/>
            </a:r>
            <a:br>
              <a:rPr lang="sk-SK" sz="3600" b="1" i="0" dirty="0">
                <a:solidFill>
                  <a:schemeClr val="accent3">
                    <a:lumMod val="60000"/>
                    <a:lumOff val="40000"/>
                  </a:schemeClr>
                </a:solidFill>
                <a:latin typeface="Bookman Old Style" panose="02050604050505020204" pitchFamily="18" charset="0"/>
              </a:rPr>
            </a:br>
            <a:r>
              <a:rPr lang="sk-SK" sz="3600" b="1" i="0" dirty="0" smtClean="0">
                <a:latin typeface="Bookman Old Style" panose="02050604050505020204" pitchFamily="18" charset="0"/>
              </a:rPr>
              <a:t>          </a:t>
            </a:r>
            <a:r>
              <a:rPr lang="sk-SK" sz="3600" b="1" i="0" dirty="0" smtClean="0">
                <a:solidFill>
                  <a:schemeClr val="accent4">
                    <a:lumMod val="75000"/>
                  </a:schemeClr>
                </a:solidFill>
                <a:latin typeface="Bookman Old Style" panose="02050604050505020204" pitchFamily="18" charset="0"/>
              </a:rPr>
              <a:t>listovú ;</a:t>
            </a:r>
            <a:r>
              <a:rPr lang="sk-SK" sz="3600" b="1" i="0" dirty="0">
                <a:latin typeface="Bookman Old Style" panose="02050604050505020204" pitchFamily="18" charset="0"/>
              </a:rPr>
              <a:t/>
            </a:r>
            <a:br>
              <a:rPr lang="sk-SK" sz="3600" b="1" i="0" dirty="0">
                <a:latin typeface="Bookman Old Style" panose="02050604050505020204" pitchFamily="18" charset="0"/>
              </a:rPr>
            </a:br>
            <a:r>
              <a:rPr lang="sk-SK" sz="3600" b="1" i="0" dirty="0" smtClean="0">
                <a:latin typeface="Bookman Old Style" panose="02050604050505020204" pitchFamily="18" charset="0"/>
              </a:rPr>
              <a:t>          </a:t>
            </a:r>
            <a:r>
              <a:rPr lang="sk-SK" sz="3600" b="1" i="0" dirty="0" smtClean="0">
                <a:solidFill>
                  <a:schemeClr val="accent6">
                    <a:lumMod val="50000"/>
                  </a:schemeClr>
                </a:solidFill>
                <a:latin typeface="Bookman Old Style" panose="02050604050505020204" pitchFamily="18" charset="0"/>
              </a:rPr>
              <a:t>hlúbovú;</a:t>
            </a:r>
            <a:r>
              <a:rPr lang="sk-SK" sz="3600" b="1" i="0" dirty="0">
                <a:latin typeface="Bookman Old Style" panose="02050604050505020204" pitchFamily="18" charset="0"/>
              </a:rPr>
              <a:t/>
            </a:r>
            <a:br>
              <a:rPr lang="sk-SK" sz="3600" b="1" i="0" dirty="0">
                <a:latin typeface="Bookman Old Style" panose="02050604050505020204" pitchFamily="18" charset="0"/>
              </a:rPr>
            </a:br>
            <a:r>
              <a:rPr lang="sk-SK" sz="3600" b="1" i="0" dirty="0" smtClean="0">
                <a:latin typeface="Bookman Old Style" panose="02050604050505020204" pitchFamily="18" charset="0"/>
              </a:rPr>
              <a:t>          </a:t>
            </a:r>
            <a:r>
              <a:rPr lang="sk-SK" sz="3600" b="1" i="0" dirty="0" smtClean="0">
                <a:solidFill>
                  <a:srgbClr val="FF9900"/>
                </a:solidFill>
                <a:latin typeface="Bookman Old Style" panose="02050604050505020204" pitchFamily="18" charset="0"/>
              </a:rPr>
              <a:t>cibuľovú;</a:t>
            </a:r>
            <a:r>
              <a:rPr lang="sk-SK" sz="3600" b="1" i="0" dirty="0">
                <a:latin typeface="Bookman Old Style" panose="02050604050505020204" pitchFamily="18" charset="0"/>
              </a:rPr>
              <a:t/>
            </a:r>
            <a:br>
              <a:rPr lang="sk-SK" sz="3600" b="1" i="0" dirty="0">
                <a:latin typeface="Bookman Old Style" panose="02050604050505020204" pitchFamily="18" charset="0"/>
              </a:rPr>
            </a:br>
            <a:r>
              <a:rPr lang="sk-SK" sz="3600" b="1" i="0" dirty="0" smtClean="0">
                <a:latin typeface="Bookman Old Style" panose="02050604050505020204" pitchFamily="18" charset="0"/>
              </a:rPr>
              <a:t>          </a:t>
            </a:r>
            <a:r>
              <a:rPr lang="sk-SK" sz="3600" b="1" i="0" dirty="0" smtClean="0">
                <a:solidFill>
                  <a:schemeClr val="accent3">
                    <a:lumMod val="75000"/>
                  </a:schemeClr>
                </a:solidFill>
                <a:latin typeface="Bookman Old Style" panose="02050604050505020204" pitchFamily="18" charset="0"/>
              </a:rPr>
              <a:t>plodovú;</a:t>
            </a:r>
            <a:r>
              <a:rPr lang="sk-SK" sz="3600" b="1" i="0" dirty="0">
                <a:latin typeface="Bookman Old Style" panose="02050604050505020204" pitchFamily="18" charset="0"/>
              </a:rPr>
              <a:t/>
            </a:r>
            <a:br>
              <a:rPr lang="sk-SK" sz="3600" b="1" i="0" dirty="0">
                <a:latin typeface="Bookman Old Style" panose="02050604050505020204" pitchFamily="18" charset="0"/>
              </a:rPr>
            </a:br>
            <a:r>
              <a:rPr lang="sk-SK" sz="3600" b="1" i="0" dirty="0" smtClean="0">
                <a:latin typeface="Bookman Old Style" panose="02050604050505020204" pitchFamily="18" charset="0"/>
              </a:rPr>
              <a:t>          </a:t>
            </a:r>
            <a:r>
              <a:rPr lang="sk-SK" sz="3600" b="1" i="0" dirty="0" smtClean="0">
                <a:solidFill>
                  <a:srgbClr val="FFFF00"/>
                </a:solidFill>
                <a:latin typeface="Bookman Old Style" panose="02050604050505020204" pitchFamily="18" charset="0"/>
              </a:rPr>
              <a:t>struková;</a:t>
            </a:r>
          </a:p>
          <a:p>
            <a:pPr marL="0" indent="0">
              <a:buNone/>
            </a:pPr>
            <a:r>
              <a:rPr lang="sk-SK" sz="3600" b="1" i="0" dirty="0">
                <a:latin typeface="Bookman Old Style" panose="02050604050505020204" pitchFamily="18" charset="0"/>
              </a:rPr>
              <a:t> </a:t>
            </a:r>
            <a:r>
              <a:rPr lang="sk-SK" sz="3600" b="1" i="0" dirty="0" smtClean="0">
                <a:latin typeface="Bookman Old Style" panose="02050604050505020204" pitchFamily="18" charset="0"/>
              </a:rPr>
              <a:t>         </a:t>
            </a:r>
            <a:r>
              <a:rPr lang="sk-SK" sz="3600" b="1" i="0" dirty="0" smtClean="0">
                <a:solidFill>
                  <a:schemeClr val="bg2">
                    <a:lumMod val="25000"/>
                  </a:schemeClr>
                </a:solidFill>
                <a:latin typeface="Bookman Old Style" panose="02050604050505020204" pitchFamily="18" charset="0"/>
              </a:rPr>
              <a:t>koreninová;</a:t>
            </a:r>
            <a:endParaRPr lang="sk-SK" sz="3600" dirty="0">
              <a:solidFill>
                <a:schemeClr val="bg2">
                  <a:lumMod val="25000"/>
                </a:schemeClr>
              </a:solidFill>
            </a:endParaRPr>
          </a:p>
          <a:p>
            <a:pPr marL="0" indent="0">
              <a:buNone/>
            </a:pPr>
            <a:endParaRPr lang="sk-SK" dirty="0"/>
          </a:p>
        </p:txBody>
      </p:sp>
      <p:sp>
        <p:nvSpPr>
          <p:cNvPr id="3" name="Nadpis 2"/>
          <p:cNvSpPr>
            <a:spLocks noGrp="1"/>
          </p:cNvSpPr>
          <p:nvPr>
            <p:ph type="title"/>
          </p:nvPr>
        </p:nvSpPr>
        <p:spPr>
          <a:xfrm>
            <a:off x="395536" y="188640"/>
            <a:ext cx="8280920" cy="792088"/>
          </a:xfrm>
        </p:spPr>
        <p:txBody>
          <a:bodyPr>
            <a:normAutofit/>
          </a:bodyPr>
          <a:lstStyle/>
          <a:p>
            <a:pPr algn="ctr"/>
            <a:r>
              <a:rPr lang="sk-SK" sz="4000" b="1" dirty="0" smtClean="0">
                <a:solidFill>
                  <a:srgbClr val="C00000"/>
                </a:solidFill>
                <a:latin typeface="Bookman Old Style" panose="02050604050505020204" pitchFamily="18" charset="0"/>
              </a:rPr>
              <a:t>ROZDELENIE  ZELENINY</a:t>
            </a:r>
            <a:endParaRPr lang="sk-SK" sz="4000" dirty="0"/>
          </a:p>
        </p:txBody>
      </p:sp>
      <p:sp>
        <p:nvSpPr>
          <p:cNvPr id="4" name="Pruhovaná šípka vpravo 3"/>
          <p:cNvSpPr/>
          <p:nvPr/>
        </p:nvSpPr>
        <p:spPr>
          <a:xfrm>
            <a:off x="899592" y="4725144"/>
            <a:ext cx="648072" cy="360040"/>
          </a:xfrm>
          <a:prstGeom prst="stripedRightArrow">
            <a:avLst/>
          </a:prstGeom>
          <a:solidFill>
            <a:schemeClr val="accent4">
              <a:lumMod val="60000"/>
              <a:lumOff val="40000"/>
            </a:schemeClr>
          </a:solidFill>
          <a:ln>
            <a:solidFill>
              <a:schemeClr val="accent4">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Pruhovaná šípka vpravo 4"/>
          <p:cNvSpPr/>
          <p:nvPr/>
        </p:nvSpPr>
        <p:spPr>
          <a:xfrm>
            <a:off x="919842" y="4149080"/>
            <a:ext cx="648072" cy="360040"/>
          </a:xfrm>
          <a:prstGeom prst="stripedRightArrow">
            <a:avLst/>
          </a:prstGeom>
          <a:solidFill>
            <a:schemeClr val="accent4">
              <a:lumMod val="60000"/>
              <a:lumOff val="40000"/>
            </a:schemeClr>
          </a:solidFill>
          <a:ln>
            <a:solidFill>
              <a:schemeClr val="accent4">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Pruhovaná šípka vpravo 5"/>
          <p:cNvSpPr/>
          <p:nvPr/>
        </p:nvSpPr>
        <p:spPr>
          <a:xfrm>
            <a:off x="909717" y="3573016"/>
            <a:ext cx="648072" cy="360040"/>
          </a:xfrm>
          <a:prstGeom prst="stripedRightArrow">
            <a:avLst/>
          </a:prstGeom>
          <a:solidFill>
            <a:schemeClr val="accent4">
              <a:lumMod val="60000"/>
              <a:lumOff val="40000"/>
            </a:schemeClr>
          </a:solidFill>
          <a:ln>
            <a:solidFill>
              <a:schemeClr val="accent4">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 name="Pruhovaná šípka vpravo 6"/>
          <p:cNvSpPr/>
          <p:nvPr/>
        </p:nvSpPr>
        <p:spPr>
          <a:xfrm>
            <a:off x="899592" y="3068960"/>
            <a:ext cx="648072" cy="360040"/>
          </a:xfrm>
          <a:prstGeom prst="stripedRightArrow">
            <a:avLst/>
          </a:prstGeom>
          <a:solidFill>
            <a:schemeClr val="accent4">
              <a:lumMod val="60000"/>
              <a:lumOff val="40000"/>
            </a:schemeClr>
          </a:solidFill>
          <a:ln>
            <a:solidFill>
              <a:schemeClr val="accent4">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 name="Pruhovaná šípka vpravo 7"/>
          <p:cNvSpPr/>
          <p:nvPr/>
        </p:nvSpPr>
        <p:spPr>
          <a:xfrm>
            <a:off x="908138" y="2512473"/>
            <a:ext cx="648072" cy="360040"/>
          </a:xfrm>
          <a:prstGeom prst="stripedRightArrow">
            <a:avLst/>
          </a:prstGeom>
          <a:solidFill>
            <a:schemeClr val="accent4">
              <a:lumMod val="60000"/>
              <a:lumOff val="40000"/>
            </a:schemeClr>
          </a:solidFill>
          <a:ln>
            <a:solidFill>
              <a:schemeClr val="accent4">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Pruhovaná šípka vpravo 8"/>
          <p:cNvSpPr/>
          <p:nvPr/>
        </p:nvSpPr>
        <p:spPr>
          <a:xfrm>
            <a:off x="899592" y="1902873"/>
            <a:ext cx="648072" cy="360040"/>
          </a:xfrm>
          <a:prstGeom prst="stripedRightArrow">
            <a:avLst/>
          </a:prstGeom>
          <a:solidFill>
            <a:schemeClr val="accent4">
              <a:lumMod val="60000"/>
              <a:lumOff val="40000"/>
            </a:schemeClr>
          </a:solidFill>
          <a:ln>
            <a:solidFill>
              <a:schemeClr val="accent4">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Pruhovaná šípka vpravo 9"/>
          <p:cNvSpPr/>
          <p:nvPr/>
        </p:nvSpPr>
        <p:spPr>
          <a:xfrm>
            <a:off x="908138" y="5373216"/>
            <a:ext cx="648072" cy="360040"/>
          </a:xfrm>
          <a:prstGeom prst="stripedRightArrow">
            <a:avLst/>
          </a:prstGeom>
          <a:solidFill>
            <a:schemeClr val="accent4">
              <a:lumMod val="60000"/>
              <a:lumOff val="40000"/>
            </a:schemeClr>
          </a:solidFill>
          <a:ln>
            <a:solidFill>
              <a:schemeClr val="accent4">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809936"/>
            <a:ext cx="414528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968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816654" y="1052736"/>
            <a:ext cx="33835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Výsev a výsadba zelení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88086"/>
            <a:ext cx="3312368" cy="1832844"/>
          </a:xfrm>
          <a:prstGeom prst="rect">
            <a:avLst/>
          </a:prstGeom>
          <a:noFill/>
          <a:extLst>
            <a:ext uri="{909E8E84-426E-40DD-AFC4-6F175D3DCCD1}">
              <a14:hiddenFill xmlns:a14="http://schemas.microsoft.com/office/drawing/2010/main">
                <a:solidFill>
                  <a:srgbClr val="FFFFFF"/>
                </a:solidFill>
              </a14:hiddenFill>
            </a:ext>
          </a:extLst>
        </p:spPr>
      </p:pic>
      <p:sp>
        <p:nvSpPr>
          <p:cNvPr id="4" name="Obdĺžnik 3"/>
          <p:cNvSpPr/>
          <p:nvPr/>
        </p:nvSpPr>
        <p:spPr>
          <a:xfrm>
            <a:off x="899592" y="2996952"/>
            <a:ext cx="3173789" cy="646331"/>
          </a:xfrm>
          <a:prstGeom prst="rect">
            <a:avLst/>
          </a:prstGeom>
        </p:spPr>
        <p:txBody>
          <a:bodyPr wrap="square">
            <a:spAutoFit/>
          </a:bodyPr>
          <a:lstStyle/>
          <a:p>
            <a:r>
              <a:rPr lang="sk-SK" i="1" dirty="0"/>
              <a:t>Na zľahka utlačenú a uhladenú zeminu rozsejeme semená.</a:t>
            </a:r>
            <a:endParaRPr lang="sk-SK" dirty="0"/>
          </a:p>
        </p:txBody>
      </p:sp>
      <p:sp>
        <p:nvSpPr>
          <p:cNvPr id="5" name="Obdĺžnik 4"/>
          <p:cNvSpPr/>
          <p:nvPr/>
        </p:nvSpPr>
        <p:spPr>
          <a:xfrm>
            <a:off x="4792636" y="3009768"/>
            <a:ext cx="3744416" cy="646331"/>
          </a:xfrm>
          <a:prstGeom prst="rect">
            <a:avLst/>
          </a:prstGeom>
        </p:spPr>
        <p:txBody>
          <a:bodyPr wrap="square">
            <a:spAutoFit/>
          </a:bodyPr>
          <a:lstStyle/>
          <a:p>
            <a:r>
              <a:rPr lang="sk-SK" i="1" dirty="0"/>
              <a:t>Pomocou sita nanesieme tenkú kryciu vrstvu zeminy.</a:t>
            </a:r>
            <a:endParaRPr lang="sk-SK" dirty="0"/>
          </a:p>
        </p:txBody>
      </p:sp>
      <p:pic>
        <p:nvPicPr>
          <p:cNvPr id="2054" name="Picture 6" descr="Výsev a výsadba zelenín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57945"/>
            <a:ext cx="3312368" cy="18655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ev a výsadba zelenín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424" y="3657944"/>
            <a:ext cx="3388936" cy="1865551"/>
          </a:xfrm>
          <a:prstGeom prst="rect">
            <a:avLst/>
          </a:prstGeom>
          <a:noFill/>
          <a:extLst>
            <a:ext uri="{909E8E84-426E-40DD-AFC4-6F175D3DCCD1}">
              <a14:hiddenFill xmlns:a14="http://schemas.microsoft.com/office/drawing/2010/main">
                <a:solidFill>
                  <a:srgbClr val="FFFFFF"/>
                </a:solidFill>
              </a14:hiddenFill>
            </a:ext>
          </a:extLst>
        </p:spPr>
      </p:pic>
      <p:sp>
        <p:nvSpPr>
          <p:cNvPr id="6" name="Obdĺžnik 5"/>
          <p:cNvSpPr/>
          <p:nvPr/>
        </p:nvSpPr>
        <p:spPr>
          <a:xfrm>
            <a:off x="4792636" y="5661248"/>
            <a:ext cx="4171852" cy="1200329"/>
          </a:xfrm>
          <a:prstGeom prst="rect">
            <a:avLst/>
          </a:prstGeom>
        </p:spPr>
        <p:txBody>
          <a:bodyPr wrap="square">
            <a:spAutoFit/>
          </a:bodyPr>
          <a:lstStyle/>
          <a:p>
            <a:r>
              <a:rPr lang="sk-SK" i="1" dirty="0"/>
              <a:t>Zeminu udržiavame vlhkú, nie mokrú. Debničku môžeme zakryť fóliou, ktorá udržuje vlhkosť a teplo. Keď semienka začnú vzchádzať, fóliu odstránime.</a:t>
            </a:r>
            <a:endParaRPr lang="sk-SK" dirty="0"/>
          </a:p>
        </p:txBody>
      </p:sp>
      <p:sp>
        <p:nvSpPr>
          <p:cNvPr id="7" name="Obdĺžnik 6"/>
          <p:cNvSpPr/>
          <p:nvPr/>
        </p:nvSpPr>
        <p:spPr>
          <a:xfrm>
            <a:off x="899593" y="5685680"/>
            <a:ext cx="3312368" cy="646331"/>
          </a:xfrm>
          <a:prstGeom prst="rect">
            <a:avLst/>
          </a:prstGeom>
        </p:spPr>
        <p:txBody>
          <a:bodyPr wrap="square">
            <a:spAutoFit/>
          </a:bodyPr>
          <a:lstStyle/>
          <a:p>
            <a:r>
              <a:rPr lang="pl-PL" i="1" dirty="0"/>
              <a:t>Zeminu v miske mierne pokropíme.</a:t>
            </a:r>
            <a:endParaRPr lang="sk-SK" dirty="0"/>
          </a:p>
        </p:txBody>
      </p:sp>
    </p:spTree>
    <p:extLst>
      <p:ext uri="{BB962C8B-B14F-4D97-AF65-F5344CB8AC3E}">
        <p14:creationId xmlns:p14="http://schemas.microsoft.com/office/powerpoint/2010/main" val="3286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08720"/>
            <a:ext cx="8784976" cy="5758408"/>
          </a:xfrm>
        </p:spPr>
        <p:txBody>
          <a:bodyPr>
            <a:normAutofit lnSpcReduction="10000"/>
          </a:bodyPr>
          <a:lstStyle/>
          <a:p>
            <a:pPr marL="0" indent="0">
              <a:buNone/>
            </a:pPr>
            <a:r>
              <a:rPr lang="sk-SK" b="1" i="0" dirty="0">
                <a:latin typeface="Arial" panose="020B0604020202020204" pitchFamily="34" charset="0"/>
                <a:cs typeface="Arial" panose="020B0604020202020204" pitchFamily="34" charset="0"/>
              </a:rPr>
              <a:t>Zemina na predpestovanie sadeníc</a:t>
            </a: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Zeminu na predpestovanie sadeníc či už zeleninových alebo kvetinových si </a:t>
            </a:r>
            <a:r>
              <a:rPr lang="sk-SK" b="1" i="0" dirty="0">
                <a:solidFill>
                  <a:srgbClr val="FF0000"/>
                </a:solidFill>
                <a:latin typeface="Arial" panose="020B0604020202020204" pitchFamily="34" charset="0"/>
                <a:cs typeface="Arial" panose="020B0604020202020204" pitchFamily="34" charset="0"/>
              </a:rPr>
              <a:t>pripravujeme už na jeseň </a:t>
            </a:r>
            <a:r>
              <a:rPr lang="sk-SK" i="0" dirty="0">
                <a:latin typeface="Arial" panose="020B0604020202020204" pitchFamily="34" charset="0"/>
                <a:cs typeface="Arial" panose="020B0604020202020204" pitchFamily="34" charset="0"/>
              </a:rPr>
              <a:t>zo záhradného kompostu, záhradnej pôdy a piesku. Cez zimu ju skladujeme a v predjarí v nej začneme pestovať zeleninové a kvetinové sadenice.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Ak sme si zeminu nepripravili na jeseň, môžeme tak urobiť aj teraz v zime, v dňoch, keď nemrzne. Zemina, </a:t>
            </a:r>
            <a:r>
              <a:rPr lang="sk-SK" b="1" i="0" dirty="0">
                <a:solidFill>
                  <a:srgbClr val="800000"/>
                </a:solidFill>
                <a:latin typeface="Arial" panose="020B0604020202020204" pitchFamily="34" charset="0"/>
                <a:cs typeface="Arial" panose="020B0604020202020204" pitchFamily="34" charset="0"/>
              </a:rPr>
              <a:t>aj keď je pripravená z kvalitných substrátov, nemusí zabezpečiť pestovateľský úspech</a:t>
            </a:r>
            <a:r>
              <a:rPr lang="sk-SK" i="0" dirty="0">
                <a:latin typeface="Arial" panose="020B0604020202020204" pitchFamily="34" charset="0"/>
                <a:cs typeface="Arial" panose="020B0604020202020204" pitchFamily="34" charset="0"/>
              </a:rPr>
              <a:t>, ak je infikovaná zárodkami škodcov a semenami burín. Pri pestovaní sadeníc v takejto pôde sa často vyskytuje padanie klíčnych rastlín a zahnívanie. Preto </a:t>
            </a:r>
            <a:r>
              <a:rPr lang="sk-SK" b="1" i="0" dirty="0">
                <a:solidFill>
                  <a:srgbClr val="FF00FF"/>
                </a:solidFill>
                <a:latin typeface="Arial" panose="020B0604020202020204" pitchFamily="34" charset="0"/>
                <a:cs typeface="Arial" panose="020B0604020202020204" pitchFamily="34" charset="0"/>
              </a:rPr>
              <a:t>treba záhradnú zeminu tepelne dezinfikovať</a:t>
            </a:r>
            <a:r>
              <a:rPr lang="sk-SK" i="0" dirty="0">
                <a:latin typeface="Arial" panose="020B0604020202020204" pitchFamily="34" charset="0"/>
                <a:cs typeface="Arial" panose="020B0604020202020204" pitchFamily="34" charset="0"/>
              </a:rPr>
              <a:t>. Môžeme to robiť horúcou parou, čo je však v záhradkárskych podmienkach ťažko realizovateľné. Tepelné ošetrovanie zeminy môžeme urobiť i suchým teplom v elektrickej, plynovej alebo v klasickej rúre tak, že ju rozložíme na plech a zahrievame asi </a:t>
            </a:r>
            <a:r>
              <a:rPr lang="sk-SK" b="1" i="0" dirty="0">
                <a:solidFill>
                  <a:srgbClr val="FF0000"/>
                </a:solidFill>
                <a:latin typeface="Arial" panose="020B0604020202020204" pitchFamily="34" charset="0"/>
                <a:cs typeface="Arial" panose="020B0604020202020204" pitchFamily="34" charset="0"/>
              </a:rPr>
              <a:t>20 až 30 minút pri teplote okolo 70 až 80 °C</a:t>
            </a:r>
            <a:r>
              <a:rPr lang="sk-SK" i="0" dirty="0">
                <a:latin typeface="Arial" panose="020B0604020202020204" pitchFamily="34" charset="0"/>
                <a:cs typeface="Arial" panose="020B0604020202020204" pitchFamily="34" charset="0"/>
              </a:rPr>
              <a:t>. Potom ju necháme ochladiť na izbovú teplotu a pred sejbou osiva primerane upravíme jej vlhkosť.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Tepelne dezinfikovať zeminu môžeme i vo vonkajších podmienkach. Nad ohník položíme na 4 koly plech a na ňom rozhrnieme pripravenú zeminu. Zohrievame ju tak, aby sa z nej parilo a súčasne ju premiešavame, na kraji a na povrchu sa zohrieva menej. Dĺžka zohrievania je rovnaká ako v rúre.</a:t>
            </a:r>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spTree>
    <p:extLst>
      <p:ext uri="{BB962C8B-B14F-4D97-AF65-F5344CB8AC3E}">
        <p14:creationId xmlns:p14="http://schemas.microsoft.com/office/powerpoint/2010/main" val="1813923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80728"/>
            <a:ext cx="8784976" cy="5686400"/>
          </a:xfrm>
        </p:spPr>
        <p:txBody>
          <a:bodyPr>
            <a:normAutofit lnSpcReduction="10000"/>
          </a:bodyPr>
          <a:lstStyle/>
          <a:p>
            <a:pPr marL="0" indent="0">
              <a:buNone/>
            </a:pPr>
            <a:r>
              <a:rPr lang="sk-SK" b="1" i="0" dirty="0">
                <a:solidFill>
                  <a:srgbClr val="FF0000"/>
                </a:solidFill>
                <a:latin typeface="Arial" panose="020B0604020202020204" pitchFamily="34" charset="0"/>
                <a:cs typeface="Arial" panose="020B0604020202020204" pitchFamily="34" charset="0"/>
              </a:rPr>
              <a:t>Charakteristika produktu:</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udržuje kyprosť a vzdušnosť pôdy</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zlepšuje využitie slnečného tepla</a:t>
            </a:r>
          </a:p>
          <a:p>
            <a:pPr>
              <a:buFont typeface="Wingdings" panose="05000000000000000000" pitchFamily="2" charset="2"/>
              <a:buChar char="Ø"/>
            </a:pPr>
            <a:r>
              <a:rPr lang="sk-SK" i="0" dirty="0" smtClean="0">
                <a:latin typeface="Arial" panose="020B0604020202020204" pitchFamily="34" charset="0"/>
                <a:cs typeface="Arial" panose="020B0604020202020204" pitchFamily="34" charset="0"/>
              </a:rPr>
              <a:t>urýchľuje </a:t>
            </a:r>
            <a:r>
              <a:rPr lang="sk-SK" i="0" dirty="0">
                <a:latin typeface="Arial" panose="020B0604020202020204" pitchFamily="34" charset="0"/>
                <a:cs typeface="Arial" panose="020B0604020202020204" pitchFamily="34" charset="0"/>
              </a:rPr>
              <a:t>zakoreňovanie</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používa sa na presádzanie </a:t>
            </a:r>
            <a:r>
              <a:rPr lang="sk-SK" i="0" dirty="0" smtClean="0">
                <a:latin typeface="Arial" panose="020B0604020202020204" pitchFamily="34" charset="0"/>
                <a:cs typeface="Arial" panose="020B0604020202020204" pitchFamily="34" charset="0"/>
              </a:rPr>
              <a:t>kvetín</a:t>
            </a:r>
          </a:p>
          <a:p>
            <a:pPr marL="0" indent="0">
              <a:buNone/>
            </a:pPr>
            <a:r>
              <a:rPr lang="sk-SK" i="0" dirty="0" smtClean="0">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v balkónových a okenných truhlíkoch</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je vhodný na mobilnú zeleň v </a:t>
            </a:r>
            <a:endParaRPr lang="sk-SK" i="0" dirty="0" smtClean="0">
              <a:latin typeface="Arial" panose="020B0604020202020204" pitchFamily="34" charset="0"/>
              <a:cs typeface="Arial" panose="020B0604020202020204" pitchFamily="34" charset="0"/>
            </a:endParaRPr>
          </a:p>
          <a:p>
            <a:pPr marL="0"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kontajneroch a </a:t>
            </a:r>
            <a:r>
              <a:rPr lang="sk-SK" i="0" dirty="0">
                <a:latin typeface="Arial" panose="020B0604020202020204" pitchFamily="34" charset="0"/>
                <a:cs typeface="Arial" panose="020B0604020202020204" pitchFamily="34" charset="0"/>
              </a:rPr>
              <a:t>na výsadbu okrasných </a:t>
            </a:r>
            <a:endParaRPr lang="sk-SK" i="0" dirty="0" smtClean="0">
              <a:latin typeface="Arial" panose="020B0604020202020204" pitchFamily="34" charset="0"/>
              <a:cs typeface="Arial" panose="020B0604020202020204" pitchFamily="34" charset="0"/>
            </a:endParaRPr>
          </a:p>
          <a:p>
            <a:pPr marL="0"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stromov </a:t>
            </a:r>
            <a:r>
              <a:rPr lang="sk-SK" i="0" dirty="0">
                <a:latin typeface="Arial" panose="020B0604020202020204" pitchFamily="34" charset="0"/>
                <a:cs typeface="Arial" panose="020B0604020202020204" pitchFamily="34" charset="0"/>
              </a:rPr>
              <a:t>a krov</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nie je vhodný pre kyslomilné rastliny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     ( </a:t>
            </a:r>
            <a:r>
              <a:rPr lang="sk-SK" i="0" dirty="0">
                <a:latin typeface="Arial" panose="020B0604020202020204" pitchFamily="34" charset="0"/>
                <a:cs typeface="Arial" panose="020B0604020202020204" pitchFamily="34" charset="0"/>
              </a:rPr>
              <a:t>azalky, rododendróny, vresy a pod. )</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taktiež sa neodporúča pri výsevoch </a:t>
            </a:r>
            <a:r>
              <a:rPr lang="sk-SK" i="0" dirty="0" smtClean="0">
                <a:latin typeface="Arial" panose="020B0604020202020204" pitchFamily="34" charset="0"/>
                <a:cs typeface="Arial" panose="020B0604020202020204" pitchFamily="34" charset="0"/>
              </a:rPr>
              <a:t>a</a:t>
            </a:r>
          </a:p>
          <a:p>
            <a:pPr marL="0"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rozmnožovaní </a:t>
            </a:r>
            <a:r>
              <a:rPr lang="sk-SK" i="0" dirty="0">
                <a:latin typeface="Arial" panose="020B0604020202020204" pitchFamily="34" charset="0"/>
                <a:cs typeface="Arial" panose="020B0604020202020204" pitchFamily="34" charset="0"/>
              </a:rPr>
              <a:t>a pri rastlinách citlivých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     na </a:t>
            </a:r>
            <a:r>
              <a:rPr lang="sk-SK" i="0" dirty="0">
                <a:latin typeface="Arial" panose="020B0604020202020204" pitchFamily="34" charset="0"/>
                <a:cs typeface="Arial" panose="020B0604020202020204" pitchFamily="34" charset="0"/>
              </a:rPr>
              <a:t>vyšší obsah živín</a:t>
            </a:r>
          </a:p>
          <a:p>
            <a:pPr marL="0" indent="0">
              <a:buNone/>
            </a:pPr>
            <a:r>
              <a:rPr lang="sk-SK" i="0" dirty="0">
                <a:latin typeface="Arial" panose="020B0604020202020204" pitchFamily="34" charset="0"/>
                <a:cs typeface="Arial" panose="020B0604020202020204" pitchFamily="34" charset="0"/>
              </a:rPr>
              <a:t> </a:t>
            </a:r>
          </a:p>
          <a:p>
            <a:pPr marL="0" indent="0">
              <a:buNone/>
            </a:pPr>
            <a:r>
              <a:rPr lang="sk-SK" b="1" i="0" dirty="0">
                <a:solidFill>
                  <a:srgbClr val="FF0000"/>
                </a:solidFill>
                <a:latin typeface="Arial" panose="020B0604020202020204" pitchFamily="34" charset="0"/>
                <a:cs typeface="Arial" panose="020B0604020202020204" pitchFamily="34" charset="0"/>
              </a:rPr>
              <a:t>Zloženie:</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Zmes svetlej a tmavej rašeliny s obsahom stopových prvkov a minerálneho hnojiva NPK na 6 týždňov.</a:t>
            </a:r>
          </a:p>
          <a:p>
            <a:pPr marL="0" indent="0">
              <a:buNone/>
            </a:pPr>
            <a:endParaRPr lang="sk-SK" dirty="0"/>
          </a:p>
        </p:txBody>
      </p:sp>
      <p:sp>
        <p:nvSpPr>
          <p:cNvPr id="3" name="Nadpis 2"/>
          <p:cNvSpPr>
            <a:spLocks noGrp="1"/>
          </p:cNvSpPr>
          <p:nvPr>
            <p:ph type="title"/>
          </p:nvPr>
        </p:nvSpPr>
        <p:spPr>
          <a:xfrm>
            <a:off x="179512" y="188640"/>
            <a:ext cx="8784976" cy="720080"/>
          </a:xfrm>
        </p:spPr>
        <p:txBody>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24744"/>
            <a:ext cx="3574926"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651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08720"/>
            <a:ext cx="8784976" cy="5830416"/>
          </a:xfrm>
        </p:spPr>
        <p:txBody>
          <a:bodyPr/>
          <a:lstStyle/>
          <a:p>
            <a:pPr marL="0" indent="0">
              <a:buNone/>
            </a:pPr>
            <a:r>
              <a:rPr lang="pt-BR" b="1" i="0" dirty="0">
                <a:solidFill>
                  <a:srgbClr val="FF0000"/>
                </a:solidFill>
                <a:latin typeface="Arial" panose="020B0604020202020204" pitchFamily="34" charset="0"/>
                <a:cs typeface="Arial" panose="020B0604020202020204" pitchFamily="34" charset="0"/>
              </a:rPr>
              <a:t>AGRO Substrát na výsev a množenie </a:t>
            </a:r>
          </a:p>
          <a:p>
            <a:pPr marL="0" indent="0">
              <a:buNone/>
            </a:pPr>
            <a:r>
              <a:rPr lang="sk-SK" i="0" dirty="0" smtClean="0">
                <a:latin typeface="Arial" panose="020B0604020202020204" pitchFamily="34" charset="0"/>
                <a:cs typeface="Arial" panose="020B0604020202020204" pitchFamily="34" charset="0"/>
              </a:rPr>
              <a:t>určený </a:t>
            </a:r>
            <a:r>
              <a:rPr lang="sk-SK" i="0" dirty="0">
                <a:latin typeface="Arial" panose="020B0604020202020204" pitchFamily="34" charset="0"/>
                <a:cs typeface="Arial" panose="020B0604020202020204" pitchFamily="34" charset="0"/>
              </a:rPr>
              <a:t>na klíčenie semien, prepichovanie mladých rastlín. Na zakoreňovanie odrezkov, na predpestovanie sadby kvetov a zeleniny, na vegetatívne množenie rastlín</a:t>
            </a:r>
            <a:r>
              <a:rPr lang="sk-SK" i="0" dirty="0" smtClean="0">
                <a:latin typeface="Arial" panose="020B0604020202020204" pitchFamily="34" charset="0"/>
                <a:cs typeface="Arial" panose="020B0604020202020204" pitchFamily="34" charset="0"/>
              </a:rPr>
              <a:t>.</a:t>
            </a:r>
          </a:p>
          <a:p>
            <a:pPr marL="0" indent="0">
              <a:buNone/>
            </a:pPr>
            <a:r>
              <a:rPr lang="sk-SK" b="1" i="0" dirty="0">
                <a:solidFill>
                  <a:srgbClr val="FF0000"/>
                </a:solidFill>
                <a:latin typeface="Arial" panose="020B0604020202020204" pitchFamily="34" charset="0"/>
                <a:cs typeface="Arial" panose="020B0604020202020204" pitchFamily="34" charset="0"/>
              </a:rPr>
              <a:t>Zloženie:</a:t>
            </a:r>
            <a:endParaRPr lang="sk-SK" i="0" dirty="0">
              <a:solidFill>
                <a:srgbClr val="FF0000"/>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sk-SK" i="0" dirty="0">
                <a:latin typeface="Arial" panose="020B0604020202020204" pitchFamily="34" charset="0"/>
                <a:cs typeface="Arial" panose="020B0604020202020204" pitchFamily="34" charset="0"/>
              </a:rPr>
              <a:t>rašelina, </a:t>
            </a:r>
          </a:p>
          <a:p>
            <a:pPr lvl="1">
              <a:buFont typeface="Wingdings" panose="05000000000000000000" pitchFamily="2" charset="2"/>
              <a:buChar char="Ø"/>
            </a:pPr>
            <a:r>
              <a:rPr lang="sk-SK" i="0" dirty="0">
                <a:latin typeface="Arial" panose="020B0604020202020204" pitchFamily="34" charset="0"/>
                <a:cs typeface="Arial" panose="020B0604020202020204" pitchFamily="34" charset="0"/>
              </a:rPr>
              <a:t>piesok, </a:t>
            </a:r>
          </a:p>
          <a:p>
            <a:pPr lvl="1">
              <a:buFont typeface="Wingdings" panose="05000000000000000000" pitchFamily="2" charset="2"/>
              <a:buChar char="Ø"/>
            </a:pPr>
            <a:r>
              <a:rPr lang="sk-SK" i="0" dirty="0">
                <a:latin typeface="Arial" panose="020B0604020202020204" pitchFamily="34" charset="0"/>
                <a:cs typeface="Arial" panose="020B0604020202020204" pitchFamily="34" charset="0"/>
              </a:rPr>
              <a:t>upravená reakcia,</a:t>
            </a:r>
          </a:p>
          <a:p>
            <a:pPr lvl="1">
              <a:buFont typeface="Wingdings" panose="05000000000000000000" pitchFamily="2" charset="2"/>
              <a:buChar char="Ø"/>
            </a:pPr>
            <a:r>
              <a:rPr lang="sk-SK" i="0" dirty="0">
                <a:latin typeface="Arial" panose="020B0604020202020204" pitchFamily="34" charset="0"/>
                <a:cs typeface="Arial" panose="020B0604020202020204" pitchFamily="34" charset="0"/>
              </a:rPr>
              <a:t>jemná štruktúra,</a:t>
            </a:r>
          </a:p>
          <a:p>
            <a:pPr lvl="1">
              <a:buFont typeface="Wingdings" panose="05000000000000000000" pitchFamily="2" charset="2"/>
              <a:buChar char="Ø"/>
            </a:pPr>
            <a:r>
              <a:rPr lang="sk-SK" i="0" dirty="0">
                <a:latin typeface="Arial" panose="020B0604020202020204" pitchFamily="34" charset="0"/>
                <a:cs typeface="Arial" panose="020B0604020202020204" pitchFamily="34" charset="0"/>
              </a:rPr>
              <a:t>nízky obsah živín pre rovnomerné </a:t>
            </a:r>
            <a:endParaRPr lang="sk-SK" i="0" dirty="0" smtClean="0">
              <a:latin typeface="Arial" panose="020B0604020202020204" pitchFamily="34" charset="0"/>
              <a:cs typeface="Arial" panose="020B0604020202020204" pitchFamily="34" charset="0"/>
            </a:endParaRPr>
          </a:p>
          <a:p>
            <a:pPr marL="457200" lvl="1"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schádzanie semien</a:t>
            </a:r>
            <a:r>
              <a:rPr lang="sk-SK" i="0" dirty="0">
                <a:latin typeface="Arial" panose="020B0604020202020204" pitchFamily="34" charset="0"/>
                <a:cs typeface="Arial" panose="020B0604020202020204" pitchFamily="34" charset="0"/>
              </a:rPr>
              <a:t> a  zakoreňovanie </a:t>
            </a:r>
            <a:endParaRPr lang="sk-SK" i="0" dirty="0" smtClean="0">
              <a:latin typeface="Arial" panose="020B0604020202020204" pitchFamily="34" charset="0"/>
              <a:cs typeface="Arial" panose="020B0604020202020204" pitchFamily="34" charset="0"/>
            </a:endParaRPr>
          </a:p>
          <a:p>
            <a:pPr marL="457200" lvl="1"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odrezkov</a:t>
            </a:r>
            <a:endParaRPr lang="sk-SK" i="0" dirty="0">
              <a:latin typeface="Arial" panose="020B0604020202020204" pitchFamily="34" charset="0"/>
              <a:cs typeface="Arial" panose="020B0604020202020204" pitchFamily="34" charset="0"/>
            </a:endParaRPr>
          </a:p>
          <a:p>
            <a:pPr marL="0" indent="0">
              <a:buNone/>
            </a:pPr>
            <a:endParaRPr lang="sk-SK" dirty="0"/>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988840"/>
            <a:ext cx="3502918"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053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614392"/>
          </a:xfrm>
        </p:spPr>
        <p:txBody>
          <a:bodyPr>
            <a:normAutofit lnSpcReduction="10000"/>
          </a:bodyPr>
          <a:lstStyle/>
          <a:p>
            <a:pPr marL="0" indent="0">
              <a:buNone/>
            </a:pPr>
            <a:r>
              <a:rPr lang="sk-SK" b="1" i="0" dirty="0">
                <a:solidFill>
                  <a:srgbClr val="FF0000"/>
                </a:solidFill>
                <a:latin typeface="Arial" panose="020B0604020202020204" pitchFamily="34" charset="0"/>
                <a:cs typeface="Arial" panose="020B0604020202020204" pitchFamily="34" charset="0"/>
              </a:rPr>
              <a:t>AGRO Záhradnícky </a:t>
            </a:r>
            <a:r>
              <a:rPr lang="sk-SK" b="1" i="0" dirty="0" smtClean="0">
                <a:solidFill>
                  <a:srgbClr val="FF0000"/>
                </a:solidFill>
                <a:latin typeface="Arial" panose="020B0604020202020204" pitchFamily="34" charset="0"/>
                <a:cs typeface="Arial" panose="020B0604020202020204" pitchFamily="34" charset="0"/>
              </a:rPr>
              <a:t>substrát s aktívnym </a:t>
            </a:r>
          </a:p>
          <a:p>
            <a:pPr marL="0" indent="0">
              <a:buNone/>
            </a:pPr>
            <a:r>
              <a:rPr lang="sk-SK" b="1" i="0" dirty="0" smtClean="0">
                <a:solidFill>
                  <a:srgbClr val="FF0000"/>
                </a:solidFill>
                <a:latin typeface="Arial" panose="020B0604020202020204" pitchFamily="34" charset="0"/>
                <a:cs typeface="Arial" panose="020B0604020202020204" pitchFamily="34" charset="0"/>
              </a:rPr>
              <a:t>humusom</a:t>
            </a:r>
            <a:endParaRPr lang="sk-SK" b="1" i="0"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sk-SK" i="0" dirty="0" smtClean="0">
                <a:latin typeface="Arial" panose="020B0604020202020204" pitchFamily="34" charset="0"/>
                <a:cs typeface="Arial" panose="020B0604020202020204" pitchFamily="34" charset="0"/>
              </a:rPr>
              <a:t>Substrát </a:t>
            </a:r>
            <a:r>
              <a:rPr lang="sk-SK" i="0" dirty="0">
                <a:latin typeface="Arial" panose="020B0604020202020204" pitchFamily="34" charset="0"/>
                <a:cs typeface="Arial" panose="020B0604020202020204" pitchFamily="34" charset="0"/>
              </a:rPr>
              <a:t>univerzálne použiteľný na výsadby v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     záhradách</a:t>
            </a:r>
            <a:r>
              <a:rPr lang="sk-SK" i="0" dirty="0">
                <a:latin typeface="Arial" panose="020B0604020202020204" pitchFamily="34" charset="0"/>
                <a:cs typeface="Arial" panose="020B0604020202020204" pitchFamily="34" charset="0"/>
              </a:rPr>
              <a:t>, na mobilnú zeleň a na pestovanie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     kvetín </a:t>
            </a:r>
            <a:r>
              <a:rPr lang="sk-SK" i="0" dirty="0">
                <a:latin typeface="Arial" panose="020B0604020202020204" pitchFamily="34" charset="0"/>
                <a:cs typeface="Arial" panose="020B0604020202020204" pitchFamily="34" charset="0"/>
              </a:rPr>
              <a:t>a zeleniny na záhonoch, v skleníku a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     v </a:t>
            </a:r>
            <a:r>
              <a:rPr lang="sk-SK" i="0" dirty="0">
                <a:latin typeface="Arial" panose="020B0604020202020204" pitchFamily="34" charset="0"/>
                <a:cs typeface="Arial" panose="020B0604020202020204" pitchFamily="34" charset="0"/>
              </a:rPr>
              <a:t>nádobách</a:t>
            </a:r>
            <a:r>
              <a:rPr lang="sk-SK" i="0" dirty="0" smtClean="0">
                <a:latin typeface="Arial" panose="020B0604020202020204" pitchFamily="34" charset="0"/>
                <a:cs typeface="Arial" panose="020B0604020202020204" pitchFamily="34" charset="0"/>
              </a:rPr>
              <a:t>.</a:t>
            </a:r>
          </a:p>
          <a:p>
            <a:pPr marL="0" indent="0">
              <a:buNone/>
            </a:pPr>
            <a:r>
              <a:rPr lang="sk-SK" b="1" i="0" dirty="0">
                <a:solidFill>
                  <a:srgbClr val="FF0000"/>
                </a:solidFill>
                <a:latin typeface="Arial" panose="020B0604020202020204" pitchFamily="34" charset="0"/>
                <a:cs typeface="Arial" panose="020B0604020202020204" pitchFamily="34" charset="0"/>
              </a:rPr>
              <a:t>Vlastnosti:</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obsahuje Vitality Komplex - na vitalitu </a:t>
            </a:r>
            <a:r>
              <a:rPr lang="sk-SK" i="0" dirty="0" smtClean="0">
                <a:latin typeface="Arial" panose="020B0604020202020204" pitchFamily="34" charset="0"/>
                <a:cs typeface="Arial" panose="020B0604020202020204" pitchFamily="34" charset="0"/>
              </a:rPr>
              <a:t>Vašich</a:t>
            </a:r>
          </a:p>
          <a:p>
            <a:pPr marL="0" indent="0">
              <a:buNone/>
            </a:pPr>
            <a:r>
              <a:rPr lang="sk-SK" i="0" dirty="0" smtClean="0">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rastlín</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obsahuje hnojivo Kristalon na 6 týždňov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    ( </a:t>
            </a:r>
            <a:r>
              <a:rPr lang="sk-SK" i="0" dirty="0">
                <a:latin typeface="Arial" panose="020B0604020202020204" pitchFamily="34" charset="0"/>
                <a:cs typeface="Arial" panose="020B0604020202020204" pitchFamily="34" charset="0"/>
              </a:rPr>
              <a:t>s následným prihnojovaním začíname až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     po </a:t>
            </a:r>
            <a:r>
              <a:rPr lang="sk-SK" i="0" dirty="0">
                <a:latin typeface="Arial" panose="020B0604020202020204" pitchFamily="34" charset="0"/>
                <a:cs typeface="Arial" panose="020B0604020202020204" pitchFamily="34" charset="0"/>
              </a:rPr>
              <a:t>6 týždňoch )</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s aktívnym humusom </a:t>
            </a:r>
            <a:r>
              <a:rPr lang="sk-SK" i="0" dirty="0" smtClean="0">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najúrodnejší druh pôdy </a:t>
            </a:r>
            <a:r>
              <a:rPr lang="sk-SK" i="0" dirty="0" smtClean="0">
                <a:latin typeface="Arial" panose="020B0604020202020204" pitchFamily="34" charset="0"/>
                <a:cs typeface="Arial" panose="020B0604020202020204" pitchFamily="34" charset="0"/>
              </a:rPr>
              <a:t>)</a:t>
            </a:r>
            <a:r>
              <a:rPr lang="sk-SK" i="0" dirty="0">
                <a:latin typeface="Arial" panose="020B0604020202020204" pitchFamily="34" charset="0"/>
                <a:cs typeface="Arial" panose="020B0604020202020204" pitchFamily="34" charset="0"/>
              </a:rPr>
              <a:t> </a:t>
            </a:r>
          </a:p>
          <a:p>
            <a:pPr marL="0" indent="0">
              <a:buNone/>
            </a:pPr>
            <a:r>
              <a:rPr lang="sk-SK" b="1" i="0" dirty="0">
                <a:solidFill>
                  <a:srgbClr val="FF0000"/>
                </a:solidFill>
                <a:latin typeface="Arial" panose="020B0604020202020204" pitchFamily="34" charset="0"/>
                <a:cs typeface="Arial" panose="020B0604020202020204" pitchFamily="34" charset="0"/>
              </a:rPr>
              <a:t>Zloženie:</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Substrát je vyrobený z rašeliny, kvalitného vyzretého kôrového humusu. Má upravené pH. Nie je vhodný pre kyslomilné rastliny. </a:t>
            </a:r>
            <a:r>
              <a:rPr lang="sk-SK" i="0" dirty="0" smtClean="0">
                <a:latin typeface="Arial" panose="020B0604020202020204" pitchFamily="34" charset="0"/>
                <a:cs typeface="Arial" panose="020B0604020202020204" pitchFamily="34" charset="0"/>
              </a:rPr>
              <a:t>Neodporúča </a:t>
            </a:r>
            <a:r>
              <a:rPr lang="sk-SK" i="0" dirty="0">
                <a:latin typeface="Arial" panose="020B0604020202020204" pitchFamily="34" charset="0"/>
                <a:cs typeface="Arial" panose="020B0604020202020204" pitchFamily="34" charset="0"/>
              </a:rPr>
              <a:t>sa pre výsevy a množenie </a:t>
            </a:r>
            <a:r>
              <a:rPr lang="sk-SK" i="0" dirty="0" smtClean="0">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pre rastliny citlivé na vyšší obsah živín. Na pestovanie izbových rastlín sa </a:t>
            </a:r>
            <a:r>
              <a:rPr lang="sk-SK" i="0" dirty="0" smtClean="0">
                <a:latin typeface="Arial" panose="020B0604020202020204" pitchFamily="34" charset="0"/>
                <a:cs typeface="Arial" panose="020B0604020202020204" pitchFamily="34" charset="0"/>
              </a:rPr>
              <a:t>odporúča  </a:t>
            </a:r>
            <a:r>
              <a:rPr lang="sk-SK" i="0" dirty="0">
                <a:latin typeface="Arial" panose="020B0604020202020204" pitchFamily="34" charset="0"/>
                <a:cs typeface="Arial" panose="020B0604020202020204" pitchFamily="34" charset="0"/>
              </a:rPr>
              <a:t>substrát pre izbové rastliny.</a:t>
            </a:r>
          </a:p>
          <a:p>
            <a:pPr marL="0" indent="0">
              <a:buNone/>
            </a:pPr>
            <a:endParaRPr lang="sk-SK" dirty="0"/>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96752"/>
            <a:ext cx="3286894"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029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836712"/>
            <a:ext cx="8712968" cy="5976664"/>
          </a:xfrm>
        </p:spPr>
        <p:txBody>
          <a:bodyPr>
            <a:normAutofit/>
          </a:bodyPr>
          <a:lstStyle/>
          <a:p>
            <a:pPr marL="0" indent="0">
              <a:buNone/>
            </a:pPr>
            <a:r>
              <a:rPr lang="sk-SK" b="1" i="0" dirty="0">
                <a:latin typeface="Arial" panose="020B0604020202020204" pitchFamily="34" charset="0"/>
                <a:cs typeface="Arial" panose="020B0604020202020204" pitchFamily="34" charset="0"/>
              </a:rPr>
              <a:t>Záhradnícky substrát s mykorhizou</a:t>
            </a:r>
          </a:p>
          <a:p>
            <a:pPr marL="0" indent="0">
              <a:buNone/>
            </a:pPr>
            <a:r>
              <a:rPr lang="sk-SK" i="0" dirty="0">
                <a:latin typeface="Arial" panose="020B0604020202020204" pitchFamily="34" charset="0"/>
                <a:cs typeface="Arial" panose="020B0604020202020204" pitchFamily="34" charset="0"/>
              </a:rPr>
              <a:t>Špeciálny univerzálny substrát s obsahom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mykorhíznych </a:t>
            </a:r>
            <a:r>
              <a:rPr lang="sk-SK" i="0" dirty="0">
                <a:latin typeface="Arial" panose="020B0604020202020204" pitchFamily="34" charset="0"/>
                <a:cs typeface="Arial" panose="020B0604020202020204" pitchFamily="34" charset="0"/>
              </a:rPr>
              <a:t>húb na pestovanie rastlín </a:t>
            </a:r>
            <a:r>
              <a:rPr lang="sk-SK" i="0" dirty="0" smtClean="0">
                <a:latin typeface="Arial" panose="020B0604020202020204" pitchFamily="34" charset="0"/>
                <a:cs typeface="Arial" panose="020B0604020202020204" pitchFamily="34" charset="0"/>
              </a:rPr>
              <a:t>v</a:t>
            </a:r>
          </a:p>
          <a:p>
            <a:pPr marL="0" indent="0">
              <a:buNone/>
            </a:pPr>
            <a:r>
              <a:rPr lang="sk-SK" i="0" dirty="0" smtClean="0">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nádobách aj vo voľnej pôde</a:t>
            </a:r>
            <a:r>
              <a:rPr lang="sk-SK" i="0" dirty="0" smtClean="0">
                <a:latin typeface="Arial" panose="020B0604020202020204" pitchFamily="34" charset="0"/>
                <a:cs typeface="Arial" panose="020B0604020202020204" pitchFamily="34" charset="0"/>
              </a:rPr>
              <a:t>.</a:t>
            </a:r>
          </a:p>
          <a:p>
            <a:pPr marL="0" indent="0">
              <a:buNone/>
            </a:pPr>
            <a:r>
              <a:rPr lang="sk-SK" b="1" i="0" dirty="0">
                <a:solidFill>
                  <a:srgbClr val="FF0000"/>
                </a:solidFill>
                <a:latin typeface="Arial" panose="020B0604020202020204" pitchFamily="34" charset="0"/>
                <a:cs typeface="Arial" panose="020B0604020202020204" pitchFamily="34" charset="0"/>
              </a:rPr>
              <a:t>Charakteristika produktu:</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mykorhízne huby v substráte zabezpečujú </a:t>
            </a:r>
            <a:endParaRPr lang="sk-SK" i="0" dirty="0" smtClean="0">
              <a:latin typeface="Arial" panose="020B0604020202020204" pitchFamily="34" charset="0"/>
              <a:cs typeface="Arial" panose="020B0604020202020204" pitchFamily="34" charset="0"/>
            </a:endParaRPr>
          </a:p>
          <a:p>
            <a:pPr marL="0"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rastline </a:t>
            </a:r>
            <a:r>
              <a:rPr lang="sk-SK" i="0" dirty="0">
                <a:latin typeface="Arial" panose="020B0604020202020204" pitchFamily="34" charset="0"/>
                <a:cs typeface="Arial" panose="020B0604020202020204" pitchFamily="34" charset="0"/>
              </a:rPr>
              <a:t>celý rad výhod, ako </a:t>
            </a:r>
            <a:r>
              <a:rPr lang="sk-SK" i="0" dirty="0" smtClean="0">
                <a:latin typeface="Arial" panose="020B0604020202020204" pitchFamily="34" charset="0"/>
                <a:cs typeface="Arial" panose="020B0604020202020204" pitchFamily="34" charset="0"/>
              </a:rPr>
              <a:t>je </a:t>
            </a:r>
            <a:r>
              <a:rPr lang="sk-SK" i="0" dirty="0">
                <a:latin typeface="Arial" panose="020B0604020202020204" pitchFamily="34" charset="0"/>
                <a:cs typeface="Arial" panose="020B0604020202020204" pitchFamily="34" charset="0"/>
              </a:rPr>
              <a:t>lepší a </a:t>
            </a:r>
            <a:endParaRPr lang="sk-SK" i="0" dirty="0" smtClean="0">
              <a:latin typeface="Arial" panose="020B0604020202020204" pitchFamily="34" charset="0"/>
              <a:cs typeface="Arial" panose="020B0604020202020204" pitchFamily="34" charset="0"/>
            </a:endParaRPr>
          </a:p>
          <a:p>
            <a:pPr marL="0"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vyrovnaný </a:t>
            </a:r>
            <a:r>
              <a:rPr lang="sk-SK" i="0" dirty="0">
                <a:latin typeface="Arial" panose="020B0604020202020204" pitchFamily="34" charset="0"/>
                <a:cs typeface="Arial" panose="020B0604020202020204" pitchFamily="34" charset="0"/>
              </a:rPr>
              <a:t>rast, bohatší a zdravší koreňový </a:t>
            </a:r>
            <a:endParaRPr lang="sk-SK" i="0" dirty="0" smtClean="0">
              <a:latin typeface="Arial" panose="020B0604020202020204" pitchFamily="34" charset="0"/>
              <a:cs typeface="Arial" panose="020B0604020202020204" pitchFamily="34" charset="0"/>
            </a:endParaRPr>
          </a:p>
          <a:p>
            <a:pPr marL="0"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systém</a:t>
            </a:r>
            <a:r>
              <a:rPr lang="sk-SK" i="0" dirty="0">
                <a:latin typeface="Arial" panose="020B0604020202020204" pitchFamily="34" charset="0"/>
                <a:cs typeface="Arial" panose="020B0604020202020204" pitchFamily="34" charset="0"/>
              </a:rPr>
              <a:t>, vyššie nasadenie kvetov a plodov </a:t>
            </a:r>
            <a:endParaRPr lang="sk-SK" i="0" dirty="0" smtClean="0">
              <a:latin typeface="Arial" panose="020B0604020202020204" pitchFamily="34" charset="0"/>
              <a:cs typeface="Arial" panose="020B0604020202020204" pitchFamily="34" charset="0"/>
            </a:endParaRPr>
          </a:p>
          <a:p>
            <a:pPr marL="0"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a </a:t>
            </a:r>
            <a:r>
              <a:rPr lang="sk-SK" i="0" dirty="0">
                <a:latin typeface="Arial" panose="020B0604020202020204" pitchFamily="34" charset="0"/>
                <a:cs typeface="Arial" panose="020B0604020202020204" pitchFamily="34" charset="0"/>
              </a:rPr>
              <a:t>dlhodobé </a:t>
            </a:r>
            <a:r>
              <a:rPr lang="sk-SK" i="0" dirty="0" smtClean="0">
                <a:latin typeface="Arial" panose="020B0604020202020204" pitchFamily="34" charset="0"/>
                <a:cs typeface="Arial" panose="020B0604020202020204" pitchFamily="34" charset="0"/>
              </a:rPr>
              <a:t>kvitnutie,</a:t>
            </a:r>
            <a:endParaRPr lang="sk-SK" i="0" dirty="0">
              <a:latin typeface="Arial" panose="020B0604020202020204" pitchFamily="34" charset="0"/>
              <a:cs typeface="Arial" panose="020B0604020202020204" pitchFamily="34" charset="0"/>
            </a:endParaRP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mykorhízne huby znižujú potrebu zálievky a </a:t>
            </a:r>
            <a:endParaRPr lang="sk-SK" i="0" dirty="0" smtClean="0">
              <a:latin typeface="Arial" panose="020B0604020202020204" pitchFamily="34" charset="0"/>
              <a:cs typeface="Arial" panose="020B0604020202020204" pitchFamily="34" charset="0"/>
            </a:endParaRPr>
          </a:p>
          <a:p>
            <a:pPr marL="0" indent="0">
              <a:buNone/>
            </a:pPr>
            <a:r>
              <a:rPr lang="sk-SK" i="0" dirty="0" smtClean="0">
                <a:latin typeface="Arial" panose="020B0604020202020204" pitchFamily="34" charset="0"/>
                <a:cs typeface="Arial" panose="020B0604020202020204" pitchFamily="34" charset="0"/>
              </a:rPr>
              <a:t>     hnojenia</a:t>
            </a:r>
            <a:r>
              <a:rPr lang="sk-SK" i="0" dirty="0">
                <a:latin typeface="Arial" panose="020B0604020202020204" pitchFamily="34" charset="0"/>
                <a:cs typeface="Arial" panose="020B0604020202020204" pitchFamily="34" charset="0"/>
              </a:rPr>
              <a:t>, pomôžu lepšie prekonať obdobie </a:t>
            </a:r>
            <a:r>
              <a:rPr lang="sk-SK" i="0" dirty="0" smtClean="0">
                <a:latin typeface="Arial" panose="020B0604020202020204" pitchFamily="34" charset="0"/>
                <a:cs typeface="Arial" panose="020B0604020202020204" pitchFamily="34" charset="0"/>
              </a:rPr>
              <a:t>sucha,</a:t>
            </a:r>
          </a:p>
          <a:p>
            <a:pPr marL="0" indent="0">
              <a:buNone/>
            </a:pP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rastliny sú odolnejšie pri </a:t>
            </a:r>
            <a:r>
              <a:rPr lang="sk-SK" i="0" dirty="0" smtClean="0">
                <a:latin typeface="Arial" panose="020B0604020202020204" pitchFamily="34" charset="0"/>
                <a:cs typeface="Arial" panose="020B0604020202020204" pitchFamily="34" charset="0"/>
              </a:rPr>
              <a:t>  presádzaní </a:t>
            </a:r>
            <a:r>
              <a:rPr lang="sk-SK" i="0" dirty="0">
                <a:latin typeface="Arial" panose="020B0604020202020204" pitchFamily="34" charset="0"/>
                <a:cs typeface="Arial" panose="020B0604020202020204" pitchFamily="34" charset="0"/>
              </a:rPr>
              <a:t>a voči niektorým pôdnym </a:t>
            </a:r>
            <a:r>
              <a:rPr lang="sk-SK" i="0" dirty="0" smtClean="0">
                <a:latin typeface="Arial" panose="020B0604020202020204" pitchFamily="34" charset="0"/>
                <a:cs typeface="Arial" panose="020B0604020202020204" pitchFamily="34" charset="0"/>
              </a:rPr>
              <a:t>chorobám,</a:t>
            </a:r>
            <a:endParaRPr lang="sk-SK" i="0" dirty="0">
              <a:latin typeface="Arial" panose="020B0604020202020204" pitchFamily="34" charset="0"/>
              <a:cs typeface="Arial" panose="020B0604020202020204" pitchFamily="34" charset="0"/>
            </a:endParaRP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obsahuje dávku živín a stopových prvkov na 6 týždňov </a:t>
            </a:r>
            <a:r>
              <a:rPr lang="sk-SK" i="0" dirty="0" smtClean="0">
                <a:latin typeface="Arial" panose="020B0604020202020204" pitchFamily="34" charset="0"/>
                <a:cs typeface="Arial" panose="020B0604020202020204" pitchFamily="34" charset="0"/>
              </a:rPr>
              <a:t>rastu.</a:t>
            </a:r>
            <a:endParaRPr lang="sk-SK" i="0" dirty="0">
              <a:latin typeface="Arial" panose="020B0604020202020204" pitchFamily="34" charset="0"/>
              <a:cs typeface="Arial" panose="020B0604020202020204" pitchFamily="34" charset="0"/>
            </a:endParaRPr>
          </a:p>
          <a:p>
            <a:pPr marL="0" indent="0">
              <a:buNone/>
            </a:pPr>
            <a:r>
              <a:rPr lang="sk-SK" b="1" i="0" dirty="0">
                <a:solidFill>
                  <a:srgbClr val="FF0000"/>
                </a:solidFill>
                <a:latin typeface="Arial" panose="020B0604020202020204" pitchFamily="34" charset="0"/>
                <a:cs typeface="Arial" panose="020B0604020202020204" pitchFamily="34" charset="0"/>
              </a:rPr>
              <a:t>Zloženie:</a:t>
            </a: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Vybrané druhy bielej a čiernej rašeliny, kokosové vlákno, perlit a vybrané druhy mykorhíznych húb. Ďalej obsahuje perlit, hydratačnú zložku AQUA Cell® a ílovú zložku Bentonit.</a:t>
            </a:r>
            <a:r>
              <a:rPr lang="sk-SK" dirty="0"/>
              <a:t> </a:t>
            </a:r>
          </a:p>
          <a:p>
            <a:pPr>
              <a:buFont typeface="Wingdings" panose="05000000000000000000" pitchFamily="2" charset="2"/>
              <a:buChar char="Ø"/>
            </a:pPr>
            <a:endParaRPr lang="sk-SK" dirty="0"/>
          </a:p>
        </p:txBody>
      </p:sp>
      <p:sp>
        <p:nvSpPr>
          <p:cNvPr id="3" name="Nadpis 2"/>
          <p:cNvSpPr>
            <a:spLocks noGrp="1"/>
          </p:cNvSpPr>
          <p:nvPr>
            <p:ph type="title"/>
          </p:nvPr>
        </p:nvSpPr>
        <p:spPr>
          <a:xfrm>
            <a:off x="179512" y="188640"/>
            <a:ext cx="8712968" cy="720080"/>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08720"/>
            <a:ext cx="324625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708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08720"/>
            <a:ext cx="8784976" cy="5904656"/>
          </a:xfrm>
        </p:spPr>
        <p:txBody>
          <a:bodyPr>
            <a:normAutofit lnSpcReduction="10000"/>
          </a:bodyPr>
          <a:lstStyle/>
          <a:p>
            <a:pPr marL="0" indent="0">
              <a:buNone/>
            </a:pPr>
            <a:r>
              <a:rPr lang="sk-SK" sz="2000" b="1" i="0" dirty="0">
                <a:solidFill>
                  <a:srgbClr val="FF0000"/>
                </a:solidFill>
                <a:latin typeface="Arial" panose="020B0604020202020204" pitchFamily="34" charset="0"/>
                <a:cs typeface="Arial" panose="020B0604020202020204" pitchFamily="34" charset="0"/>
              </a:rPr>
              <a:t>Supresívny výsevný substrát na výsev a rozmnožovanie </a:t>
            </a:r>
            <a:r>
              <a:rPr lang="sk-SK" sz="2000" b="1" i="0" dirty="0" smtClean="0">
                <a:solidFill>
                  <a:srgbClr val="FF0000"/>
                </a:solidFill>
                <a:latin typeface="Arial" panose="020B0604020202020204" pitchFamily="34" charset="0"/>
                <a:cs typeface="Arial" panose="020B0604020202020204" pitchFamily="34" charset="0"/>
              </a:rPr>
              <a:t>rastlín</a:t>
            </a:r>
            <a:r>
              <a:rPr lang="sk-SK" i="0" dirty="0">
                <a:latin typeface="Arial" panose="020B0604020202020204" pitchFamily="34" charset="0"/>
                <a:cs typeface="Arial" panose="020B0604020202020204" pitchFamily="34" charset="0"/>
              </a:rPr>
              <a:t> </a:t>
            </a:r>
          </a:p>
          <a:p>
            <a:pPr>
              <a:buFont typeface="Wingdings" panose="05000000000000000000" pitchFamily="2" charset="2"/>
              <a:buChar char="Ø"/>
            </a:pPr>
            <a:r>
              <a:rPr lang="sk-SK" i="0" dirty="0" smtClean="0">
                <a:latin typeface="Arial" panose="020B0604020202020204" pitchFamily="34" charset="0"/>
                <a:cs typeface="Arial" panose="020B0604020202020204" pitchFamily="34" charset="0"/>
              </a:rPr>
              <a:t>Supresívny </a:t>
            </a:r>
            <a:r>
              <a:rPr lang="sk-SK" i="0" dirty="0">
                <a:latin typeface="Arial" panose="020B0604020202020204" pitchFamily="34" charset="0"/>
                <a:cs typeface="Arial" panose="020B0604020202020204" pitchFamily="34" charset="0"/>
              </a:rPr>
              <a:t>výsevný substrát je špeciálne určený na výsev a rozmnožovanie rastlín, je vhodný na výsev a rezkovanie rastlín. Substrát je obohatený o základné živiny a stopové prvky, ktoré </a:t>
            </a:r>
            <a:r>
              <a:rPr lang="sk-SK" i="0" dirty="0" smtClean="0">
                <a:latin typeface="Arial" panose="020B0604020202020204" pitchFamily="34" charset="0"/>
                <a:cs typeface="Arial" panose="020B0604020202020204" pitchFamily="34" charset="0"/>
              </a:rPr>
              <a:t>priaznivo </a:t>
            </a:r>
            <a:r>
              <a:rPr lang="sk-SK" i="0" dirty="0">
                <a:latin typeface="Arial" panose="020B0604020202020204" pitchFamily="34" charset="0"/>
                <a:cs typeface="Arial" panose="020B0604020202020204" pitchFamily="34" charset="0"/>
              </a:rPr>
              <a:t>vplývajú na klíčenie </a:t>
            </a:r>
            <a:r>
              <a:rPr lang="sk-SK" i="0" dirty="0" smtClean="0">
                <a:latin typeface="Arial" panose="020B0604020202020204" pitchFamily="34" charset="0"/>
                <a:cs typeface="Arial" panose="020B0604020202020204" pitchFamily="34" charset="0"/>
              </a:rPr>
              <a:t>semien </a:t>
            </a:r>
            <a:r>
              <a:rPr lang="sk-SK" i="0" dirty="0">
                <a:latin typeface="Arial" panose="020B0604020202020204" pitchFamily="34" charset="0"/>
                <a:cs typeface="Arial" panose="020B0604020202020204" pitchFamily="34" charset="0"/>
              </a:rPr>
              <a:t>a zakoreňovanie odrezkov</a:t>
            </a:r>
            <a:r>
              <a:rPr lang="sk-SK" i="0" dirty="0" smtClean="0">
                <a:latin typeface="Arial" panose="020B0604020202020204" pitchFamily="34" charset="0"/>
                <a:cs typeface="Arial" panose="020B0604020202020204" pitchFamily="34" charset="0"/>
              </a:rPr>
              <a:t>.</a:t>
            </a:r>
            <a:r>
              <a:rPr lang="sk-SK" i="0" dirty="0">
                <a:latin typeface="Arial" panose="020B0604020202020204" pitchFamily="34" charset="0"/>
                <a:cs typeface="Arial" panose="020B0604020202020204" pitchFamily="34" charset="0"/>
              </a:rPr>
              <a:t> </a:t>
            </a:r>
          </a:p>
          <a:p>
            <a:pPr>
              <a:buFont typeface="Wingdings" panose="05000000000000000000" pitchFamily="2" charset="2"/>
              <a:buChar char="Ø"/>
            </a:pPr>
            <a:r>
              <a:rPr lang="sk-SK" b="1" i="0" dirty="0" smtClean="0">
                <a:solidFill>
                  <a:srgbClr val="FF00FF"/>
                </a:solidFill>
                <a:latin typeface="Arial" panose="020B0604020202020204" pitchFamily="34" charset="0"/>
                <a:cs typeface="Arial" panose="020B0604020202020204" pitchFamily="34" charset="0"/>
              </a:rPr>
              <a:t>substrát </a:t>
            </a:r>
            <a:r>
              <a:rPr lang="sk-SK" b="1" i="0" dirty="0">
                <a:solidFill>
                  <a:srgbClr val="FF00FF"/>
                </a:solidFill>
                <a:latin typeface="Arial" panose="020B0604020202020204" pitchFamily="34" charset="0"/>
                <a:cs typeface="Arial" panose="020B0604020202020204" pitchFamily="34" charset="0"/>
              </a:rPr>
              <a:t>je obohatený o </a:t>
            </a:r>
            <a:r>
              <a:rPr lang="sk-SK" b="1" i="0" dirty="0">
                <a:solidFill>
                  <a:srgbClr val="CC0000"/>
                </a:solidFill>
                <a:latin typeface="Arial" panose="020B0604020202020204" pitchFamily="34" charset="0"/>
                <a:cs typeface="Arial" panose="020B0604020202020204" pitchFamily="34" charset="0"/>
              </a:rPr>
              <a:t>hubu Trichoderma virens</a:t>
            </a:r>
            <a:r>
              <a:rPr lang="sk-SK" b="1" i="0" dirty="0">
                <a:solidFill>
                  <a:srgbClr val="FF00FF"/>
                </a:solidFill>
                <a:latin typeface="Arial" panose="020B0604020202020204" pitchFamily="34" charset="0"/>
                <a:cs typeface="Arial" panose="020B0604020202020204" pitchFamily="34" charset="0"/>
              </a:rPr>
              <a:t>, ktorá aktívne potláča pôvodcov významných hubových ochorení vrátane fytopatogénnych húb rodu </a:t>
            </a:r>
            <a:r>
              <a:rPr lang="sk-SK" b="1" i="0" dirty="0">
                <a:solidFill>
                  <a:srgbClr val="FF0000"/>
                </a:solidFill>
                <a:latin typeface="Arial" panose="020B0604020202020204" pitchFamily="34" charset="0"/>
                <a:cs typeface="Arial" panose="020B0604020202020204" pitchFamily="34" charset="0"/>
              </a:rPr>
              <a:t>Fusarium, Pythium, Sclerotinia, Rhizoctonia </a:t>
            </a:r>
            <a:r>
              <a:rPr lang="sk-SK" b="1" i="0" dirty="0">
                <a:solidFill>
                  <a:srgbClr val="FF00FF"/>
                </a:solidFill>
                <a:latin typeface="Arial" panose="020B0604020202020204" pitchFamily="34" charset="0"/>
                <a:cs typeface="Arial" panose="020B0604020202020204" pitchFamily="34" charset="0"/>
              </a:rPr>
              <a:t>( spôsobujú padanie a odumieranie klíčiacich a vchádzajúcich rastlín </a:t>
            </a:r>
            <a:r>
              <a:rPr lang="sk-SK" b="1" i="0" dirty="0" smtClean="0">
                <a:solidFill>
                  <a:srgbClr val="FF00FF"/>
                </a:solidFill>
                <a:latin typeface="Arial" panose="020B0604020202020204" pitchFamily="34" charset="0"/>
                <a:cs typeface="Arial" panose="020B0604020202020204" pitchFamily="34" charset="0"/>
              </a:rPr>
              <a:t>)</a:t>
            </a:r>
          </a:p>
          <a:p>
            <a:pPr>
              <a:buFont typeface="Wingdings" panose="05000000000000000000" pitchFamily="2" charset="2"/>
              <a:buChar char="Ø"/>
            </a:pPr>
            <a:r>
              <a:rPr lang="sk-SK" i="0" dirty="0" smtClean="0">
                <a:latin typeface="Arial" panose="020B0604020202020204" pitchFamily="34" charset="0"/>
                <a:cs typeface="Arial" panose="020B0604020202020204" pitchFamily="34" charset="0"/>
              </a:rPr>
              <a:t>zároveň </a:t>
            </a:r>
            <a:r>
              <a:rPr lang="sk-SK" i="0" dirty="0">
                <a:latin typeface="Arial" panose="020B0604020202020204" pitchFamily="34" charset="0"/>
                <a:cs typeface="Arial" panose="020B0604020202020204" pitchFamily="34" charset="0"/>
              </a:rPr>
              <a:t>má prítomnosť tejto huby priaznivý účinok na zakoreňovanie a vývoj </a:t>
            </a:r>
            <a:r>
              <a:rPr lang="sk-SK" i="0" dirty="0" smtClean="0">
                <a:latin typeface="Arial" panose="020B0604020202020204" pitchFamily="34" charset="0"/>
                <a:cs typeface="Arial" panose="020B0604020202020204" pitchFamily="34" charset="0"/>
              </a:rPr>
              <a:t>rastlín, rastliny </a:t>
            </a:r>
            <a:r>
              <a:rPr lang="sk-SK" i="0" dirty="0">
                <a:latin typeface="Arial" panose="020B0604020202020204" pitchFamily="34" charset="0"/>
                <a:cs typeface="Arial" panose="020B0604020202020204" pitchFamily="34" charset="0"/>
              </a:rPr>
              <a:t>na prítomnosť tohto </a:t>
            </a:r>
            <a:r>
              <a:rPr lang="sk-SK" i="0" dirty="0" smtClean="0">
                <a:latin typeface="Arial" panose="020B0604020202020204" pitchFamily="34" charset="0"/>
                <a:cs typeface="Arial" panose="020B0604020202020204" pitchFamily="34" charset="0"/>
              </a:rPr>
              <a:t>organizmu </a:t>
            </a:r>
            <a:r>
              <a:rPr lang="sk-SK" i="0" dirty="0">
                <a:latin typeface="Arial" panose="020B0604020202020204" pitchFamily="34" charset="0"/>
                <a:cs typeface="Arial" panose="020B0604020202020204" pitchFamily="34" charset="0"/>
              </a:rPr>
              <a:t>reagujú navodením tzv. indukovanej rezistencie t.j.stavu zvýšenej odolnosti voči širokému spektru škodlivých </a:t>
            </a:r>
            <a:r>
              <a:rPr lang="sk-SK" i="0" dirty="0" smtClean="0">
                <a:latin typeface="Arial" panose="020B0604020202020204" pitchFamily="34" charset="0"/>
                <a:cs typeface="Arial" panose="020B0604020202020204" pitchFamily="34" charset="0"/>
              </a:rPr>
              <a:t>organizmov,</a:t>
            </a:r>
          </a:p>
          <a:p>
            <a:pPr>
              <a:buFont typeface="Wingdings" panose="05000000000000000000" pitchFamily="2" charset="2"/>
              <a:buChar char="Ø"/>
            </a:pPr>
            <a:r>
              <a:rPr lang="sk-SK" b="1" i="0" dirty="0" smtClean="0">
                <a:solidFill>
                  <a:srgbClr val="FF00FF"/>
                </a:solidFill>
                <a:latin typeface="Arial" panose="020B0604020202020204" pitchFamily="34" charset="0"/>
                <a:cs typeface="Arial" panose="020B0604020202020204" pitchFamily="34" charset="0"/>
              </a:rPr>
              <a:t>ďalej </a:t>
            </a:r>
            <a:r>
              <a:rPr lang="sk-SK" b="1" i="0" dirty="0">
                <a:solidFill>
                  <a:srgbClr val="FF00FF"/>
                </a:solidFill>
                <a:latin typeface="Arial" panose="020B0604020202020204" pitchFamily="34" charset="0"/>
                <a:cs typeface="Arial" panose="020B0604020202020204" pitchFamily="34" charset="0"/>
              </a:rPr>
              <a:t>je obohatený aj o </a:t>
            </a:r>
            <a:r>
              <a:rPr lang="sk-SK" b="1" i="0" dirty="0">
                <a:solidFill>
                  <a:srgbClr val="CC0000"/>
                </a:solidFill>
                <a:latin typeface="Arial" panose="020B0604020202020204" pitchFamily="34" charset="0"/>
                <a:cs typeface="Arial" panose="020B0604020202020204" pitchFamily="34" charset="0"/>
              </a:rPr>
              <a:t>hubu Metarhizium anisopliae</a:t>
            </a:r>
            <a:r>
              <a:rPr lang="sk-SK" b="1" i="0" dirty="0">
                <a:solidFill>
                  <a:srgbClr val="FF00FF"/>
                </a:solidFill>
                <a:latin typeface="Arial" panose="020B0604020202020204" pitchFamily="34" charset="0"/>
                <a:cs typeface="Arial" panose="020B0604020202020204" pitchFamily="34" charset="0"/>
              </a:rPr>
              <a:t>, ktorá predstavuje účinnú prevenciu pred hmyzom poškodzujúcim klíčiace a vschádzajúce </a:t>
            </a:r>
            <a:r>
              <a:rPr lang="sk-SK" b="1" i="0" dirty="0" smtClean="0">
                <a:solidFill>
                  <a:srgbClr val="FF00FF"/>
                </a:solidFill>
                <a:latin typeface="Arial" panose="020B0604020202020204" pitchFamily="34" charset="0"/>
                <a:cs typeface="Arial" panose="020B0604020202020204" pitchFamily="34" charset="0"/>
              </a:rPr>
              <a:t>rastliny</a:t>
            </a:r>
            <a:r>
              <a:rPr lang="sk-SK" b="1" i="0" dirty="0">
                <a:solidFill>
                  <a:srgbClr val="FF00FF"/>
                </a:solidFill>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 </a:t>
            </a:r>
          </a:p>
          <a:p>
            <a:pPr marL="0" indent="0">
              <a:buNone/>
            </a:pPr>
            <a:r>
              <a:rPr lang="sk-SK" b="1" i="0" dirty="0" smtClean="0">
                <a:solidFill>
                  <a:srgbClr val="FF0000"/>
                </a:solidFill>
                <a:latin typeface="Arial" panose="020B0604020202020204" pitchFamily="34" charset="0"/>
                <a:cs typeface="Arial" panose="020B0604020202020204" pitchFamily="34" charset="0"/>
              </a:rPr>
              <a:t>Zloženie :</a:t>
            </a:r>
            <a:endParaRPr lang="sk-SK" i="0"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sk-SK" i="0" dirty="0">
                <a:latin typeface="Arial" panose="020B0604020202020204" pitchFamily="34" charset="0"/>
                <a:cs typeface="Arial" panose="020B0604020202020204" pitchFamily="34" charset="0"/>
              </a:rPr>
              <a:t>Je to zmes vytriedenej svetlej a tmavej rašeliny s upravenou hodnotou pH, </a:t>
            </a:r>
            <a:r>
              <a:rPr lang="sk-SK" i="0" dirty="0" smtClean="0">
                <a:latin typeface="Arial" panose="020B0604020202020204" pitchFamily="34" charset="0"/>
                <a:cs typeface="Arial" panose="020B0604020202020204" pitchFamily="34" charset="0"/>
              </a:rPr>
              <a:t>s </a:t>
            </a:r>
            <a:r>
              <a:rPr lang="sk-SK" i="0" dirty="0">
                <a:latin typeface="Arial" panose="020B0604020202020204" pitchFamily="34" charset="0"/>
                <a:cs typeface="Arial" panose="020B0604020202020204" pitchFamily="34" charset="0"/>
              </a:rPr>
              <a:t>pridaním základných živín, stopových prvkov a perlitu. S pridaním užitočných húb Trichoderma virens a Metarhizium anisopliae pre prevenciu výskytu škodlivých organizmov.</a:t>
            </a:r>
          </a:p>
          <a:p>
            <a:pPr>
              <a:buFont typeface="Wingdings" panose="05000000000000000000" pitchFamily="2" charset="2"/>
              <a:buChar char="Ø"/>
            </a:pPr>
            <a:endParaRPr lang="sk-SK" dirty="0"/>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spTree>
    <p:extLst>
      <p:ext uri="{BB962C8B-B14F-4D97-AF65-F5344CB8AC3E}">
        <p14:creationId xmlns:p14="http://schemas.microsoft.com/office/powerpoint/2010/main" val="1369700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614392"/>
          </a:xfrm>
        </p:spPr>
        <p:txBody>
          <a:bodyPr/>
          <a:lstStyle/>
          <a:p>
            <a:pPr marL="0" indent="0" algn="ctr">
              <a:buNone/>
            </a:pPr>
            <a:r>
              <a:rPr lang="sk-SK" b="1" i="0" dirty="0">
                <a:solidFill>
                  <a:srgbClr val="FF0000"/>
                </a:solidFill>
                <a:latin typeface="Arial" panose="020B0604020202020204" pitchFamily="34" charset="0"/>
                <a:cs typeface="Arial" panose="020B0604020202020204" pitchFamily="34" charset="0"/>
              </a:rPr>
              <a:t>Supresívny </a:t>
            </a:r>
            <a:r>
              <a:rPr lang="sk-SK" b="1" i="0" dirty="0" smtClean="0">
                <a:solidFill>
                  <a:srgbClr val="FF0000"/>
                </a:solidFill>
                <a:latin typeface="Arial" panose="020B0604020202020204" pitchFamily="34" charset="0"/>
                <a:cs typeface="Arial" panose="020B0604020202020204" pitchFamily="34" charset="0"/>
              </a:rPr>
              <a:t>výsevný </a:t>
            </a:r>
            <a:r>
              <a:rPr lang="sk-SK" b="1" i="0" dirty="0">
                <a:solidFill>
                  <a:srgbClr val="FF0000"/>
                </a:solidFill>
                <a:latin typeface="Arial" panose="020B0604020202020204" pitchFamily="34" charset="0"/>
                <a:cs typeface="Arial" panose="020B0604020202020204" pitchFamily="34" charset="0"/>
              </a:rPr>
              <a:t>substrát na výsev a rozmnožovanie </a:t>
            </a:r>
            <a:r>
              <a:rPr lang="sk-SK" b="1" i="0" dirty="0" smtClean="0">
                <a:solidFill>
                  <a:srgbClr val="FF0000"/>
                </a:solidFill>
                <a:latin typeface="Arial" panose="020B0604020202020204" pitchFamily="34" charset="0"/>
                <a:cs typeface="Arial" panose="020B0604020202020204" pitchFamily="34" charset="0"/>
              </a:rPr>
              <a:t>rastlín</a:t>
            </a:r>
          </a:p>
          <a:p>
            <a:pPr marL="0" indent="0">
              <a:buNone/>
            </a:pPr>
            <a:endParaRPr lang="sk-SK" dirty="0"/>
          </a:p>
        </p:txBody>
      </p:sp>
      <p:sp>
        <p:nvSpPr>
          <p:cNvPr id="3" name="Nadpis 2"/>
          <p:cNvSpPr>
            <a:spLocks noGrp="1"/>
          </p:cNvSpPr>
          <p:nvPr>
            <p:ph type="title"/>
          </p:nvPr>
        </p:nvSpPr>
        <p:spPr>
          <a:xfrm>
            <a:off x="179512" y="188640"/>
            <a:ext cx="8784976" cy="792088"/>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5128" name="Picture 8" descr="http://www.forestina.cz/nahled-all-square.php?file=pictures.eshop/257-profik-supresivni-vysev-5l.png&amp;sizeX=250&amp;bgcolor=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540060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82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616624"/>
          </a:xfrm>
        </p:spPr>
        <p:txBody>
          <a:bodyPr>
            <a:normAutofit fontScale="85000" lnSpcReduction="10000"/>
          </a:bodyPr>
          <a:lstStyle/>
          <a:p>
            <a:pPr marL="0" indent="0">
              <a:buNone/>
            </a:pPr>
            <a:r>
              <a:rPr lang="sk-SK" sz="2400" b="1" i="0" dirty="0" smtClean="0">
                <a:solidFill>
                  <a:srgbClr val="FF0000"/>
                </a:solidFill>
                <a:latin typeface="Arial" panose="020B0604020202020204" pitchFamily="34" charset="0"/>
                <a:cs typeface="Arial" panose="020B0604020202020204" pitchFamily="34" charset="0"/>
              </a:rPr>
              <a:t>PROFÍK- Supresívny  </a:t>
            </a:r>
            <a:r>
              <a:rPr lang="sk-SK" sz="2400" b="1" i="0" dirty="0">
                <a:solidFill>
                  <a:srgbClr val="FF0000"/>
                </a:solidFill>
                <a:latin typeface="Arial" panose="020B0604020202020204" pitchFamily="34" charset="0"/>
                <a:cs typeface="Arial" panose="020B0604020202020204" pitchFamily="34" charset="0"/>
              </a:rPr>
              <a:t>substrát pre paradajky, papriky a uhorky</a:t>
            </a:r>
          </a:p>
          <a:p>
            <a:pPr algn="just">
              <a:buFont typeface="Wingdings" panose="05000000000000000000" pitchFamily="2" charset="2"/>
              <a:buChar char="Ø"/>
            </a:pPr>
            <a:r>
              <a:rPr lang="sk-SK" i="0" dirty="0">
                <a:latin typeface="Arial" panose="020B0604020202020204" pitchFamily="34" charset="0"/>
                <a:cs typeface="Arial" panose="020B0604020202020204" pitchFamily="34" charset="0"/>
              </a:rPr>
              <a:t>Supresívny substrát pre paradajky, papriky a uhorky </a:t>
            </a:r>
            <a:r>
              <a:rPr lang="sk-SK" b="1" i="0" dirty="0">
                <a:solidFill>
                  <a:srgbClr val="C00000"/>
                </a:solidFill>
                <a:latin typeface="Arial" panose="020B0604020202020204" pitchFamily="34" charset="0"/>
                <a:cs typeface="Arial" panose="020B0604020202020204" pitchFamily="34" charset="0"/>
              </a:rPr>
              <a:t>je špeciálne určený pre pestovanie uvedených plodín najmä v pestovateľských nádobách </a:t>
            </a:r>
            <a:r>
              <a:rPr lang="sk-SK" i="0" dirty="0">
                <a:latin typeface="Arial" panose="020B0604020202020204" pitchFamily="34" charset="0"/>
                <a:cs typeface="Arial" panose="020B0604020202020204" pitchFamily="34" charset="0"/>
              </a:rPr>
              <a:t>(kvetináčoch, kvetináčoch, misách a pod.) Alebo na záhonoch a v skleníkoch. Je pripravený zo zmesi </a:t>
            </a:r>
            <a:r>
              <a:rPr lang="sk-SK" i="0" dirty="0" smtClean="0">
                <a:latin typeface="Arial" panose="020B0604020202020204" pitchFamily="34" charset="0"/>
                <a:cs typeface="Arial" panose="020B0604020202020204" pitchFamily="34" charset="0"/>
              </a:rPr>
              <a:t>vytriedenej svetlej </a:t>
            </a:r>
            <a:r>
              <a:rPr lang="sk-SK" i="0" dirty="0">
                <a:latin typeface="Arial" panose="020B0604020202020204" pitchFamily="34" charset="0"/>
                <a:cs typeface="Arial" panose="020B0604020202020204" pitchFamily="34" charset="0"/>
              </a:rPr>
              <a:t>a </a:t>
            </a:r>
            <a:r>
              <a:rPr lang="sk-SK" i="0" dirty="0" smtClean="0">
                <a:latin typeface="Arial" panose="020B0604020202020204" pitchFamily="34" charset="0"/>
                <a:cs typeface="Arial" panose="020B0604020202020204" pitchFamily="34" charset="0"/>
              </a:rPr>
              <a:t>tmavej </a:t>
            </a:r>
            <a:r>
              <a:rPr lang="sk-SK" i="0" dirty="0">
                <a:latin typeface="Arial" panose="020B0604020202020204" pitchFamily="34" charset="0"/>
                <a:cs typeface="Arial" panose="020B0604020202020204" pitchFamily="34" charset="0"/>
              </a:rPr>
              <a:t>rašeliny s upravenou pH reakciou. Substrát je obohatený hnojivom so základnými i stopovými živinami v nevyhnutnom rozsahu, čo má priaznivý vplyv na rast a vývoj rastlín. </a:t>
            </a:r>
            <a:br>
              <a:rPr lang="sk-SK" i="0" dirty="0">
                <a:latin typeface="Arial" panose="020B0604020202020204" pitchFamily="34" charset="0"/>
                <a:cs typeface="Arial" panose="020B0604020202020204" pitchFamily="34" charset="0"/>
              </a:rPr>
            </a:br>
            <a:endParaRPr lang="sk-SK" i="0" dirty="0">
              <a:latin typeface="Arial" panose="020B0604020202020204" pitchFamily="34" charset="0"/>
              <a:cs typeface="Arial" panose="020B0604020202020204" pitchFamily="34" charset="0"/>
            </a:endParaRPr>
          </a:p>
          <a:p>
            <a:pPr marL="0" indent="0">
              <a:buNone/>
            </a:pPr>
            <a:r>
              <a:rPr lang="sk-SK" sz="2400" b="1" i="0" dirty="0">
                <a:solidFill>
                  <a:srgbClr val="FF0000"/>
                </a:solidFill>
                <a:latin typeface="Arial" panose="020B0604020202020204" pitchFamily="34" charset="0"/>
                <a:cs typeface="Arial" panose="020B0604020202020204" pitchFamily="34" charset="0"/>
              </a:rPr>
              <a:t>Použitie:</a:t>
            </a:r>
            <a:r>
              <a:rPr lang="sk-SK" i="0" dirty="0">
                <a:latin typeface="Arial" panose="020B0604020202020204" pitchFamily="34" charset="0"/>
                <a:cs typeface="Arial" panose="020B0604020202020204" pitchFamily="34" charset="0"/>
              </a:rPr>
              <a:t> </a:t>
            </a:r>
          </a:p>
          <a:p>
            <a:pPr algn="just">
              <a:buFont typeface="Wingdings" panose="05000000000000000000" pitchFamily="2" charset="2"/>
              <a:buChar char="Ø"/>
            </a:pPr>
            <a:r>
              <a:rPr lang="sk-SK" i="0" dirty="0">
                <a:latin typeface="Arial" panose="020B0604020202020204" pitchFamily="34" charset="0"/>
                <a:cs typeface="Arial" panose="020B0604020202020204" pitchFamily="34" charset="0"/>
              </a:rPr>
              <a:t>Supresívny substrát pre paradajky, papriky a uhorky </a:t>
            </a:r>
            <a:r>
              <a:rPr lang="sk-SK" b="1" i="0" dirty="0">
                <a:solidFill>
                  <a:srgbClr val="C00000"/>
                </a:solidFill>
                <a:latin typeface="Arial" panose="020B0604020202020204" pitchFamily="34" charset="0"/>
                <a:cs typeface="Arial" panose="020B0604020202020204" pitchFamily="34" charset="0"/>
              </a:rPr>
              <a:t>je obohatený </a:t>
            </a:r>
            <a:r>
              <a:rPr lang="sk-SK" b="1" i="0" dirty="0">
                <a:solidFill>
                  <a:srgbClr val="800000"/>
                </a:solidFill>
                <a:latin typeface="Arial" panose="020B0604020202020204" pitchFamily="34" charset="0"/>
                <a:cs typeface="Arial" panose="020B0604020202020204" pitchFamily="34" charset="0"/>
              </a:rPr>
              <a:t>o hubu Trichoderma virens</a:t>
            </a:r>
            <a:r>
              <a:rPr lang="sk-SK" b="1" i="0" dirty="0">
                <a:solidFill>
                  <a:srgbClr val="C00000"/>
                </a:solidFill>
                <a:latin typeface="Arial" panose="020B0604020202020204" pitchFamily="34" charset="0"/>
                <a:cs typeface="Arial" panose="020B0604020202020204" pitchFamily="34" charset="0"/>
              </a:rPr>
              <a:t>, ktorá aktívne potláča pôvodcu významných hubových ochorení, najmä potom druhy </a:t>
            </a:r>
            <a:r>
              <a:rPr lang="sk-SK" b="1" i="0" dirty="0">
                <a:solidFill>
                  <a:srgbClr val="FF0000"/>
                </a:solidFill>
                <a:latin typeface="Arial" panose="020B0604020202020204" pitchFamily="34" charset="0"/>
                <a:cs typeface="Arial" panose="020B0604020202020204" pitchFamily="34" charset="0"/>
              </a:rPr>
              <a:t>Fusarium, Pythium Sclerotinia a Rhizoctonia</a:t>
            </a:r>
            <a:r>
              <a:rPr lang="sk-SK" b="1" i="0" dirty="0">
                <a:solidFill>
                  <a:srgbClr val="C00000"/>
                </a:solidFill>
                <a:latin typeface="Arial" panose="020B0604020202020204" pitchFamily="34" charset="0"/>
                <a:cs typeface="Arial" panose="020B0604020202020204" pitchFamily="34" charset="0"/>
              </a:rPr>
              <a:t>.</a:t>
            </a:r>
            <a:r>
              <a:rPr lang="sk-SK" i="0" dirty="0">
                <a:latin typeface="Arial" panose="020B0604020202020204" pitchFamily="34" charset="0"/>
                <a:cs typeface="Arial" panose="020B0604020202020204" pitchFamily="34" charset="0"/>
              </a:rPr>
              <a:t> Tieto fytopatogénne huby spôsobujú padanie a odumieranie klíčiacich rastlín, sadeníc i vzídených rastlín zeleniny a uplatňovaní tohto substrátu obohateného o antagonistický organizmus predstavuje významný preventívny prvok v ochrane sadeníc pred uvedenými druhmi škodlivých organizmov. Navyše, prítomnosť spomínanej huby (Trichoderma virens) </a:t>
            </a:r>
            <a:r>
              <a:rPr lang="sk-SK" b="1" i="0" dirty="0">
                <a:solidFill>
                  <a:srgbClr val="C00000"/>
                </a:solidFill>
                <a:latin typeface="Arial" panose="020B0604020202020204" pitchFamily="34" charset="0"/>
                <a:cs typeface="Arial" panose="020B0604020202020204" pitchFamily="34" charset="0"/>
              </a:rPr>
              <a:t>pozitívne ovplyvňuje zakoreňovanie a vývoj rastlín</a:t>
            </a:r>
            <a:r>
              <a:rPr lang="sk-SK" i="0" dirty="0">
                <a:latin typeface="Arial" panose="020B0604020202020204" pitchFamily="34" charset="0"/>
                <a:cs typeface="Arial" panose="020B0604020202020204" pitchFamily="34" charset="0"/>
              </a:rPr>
              <a:t> a rastliny na prítomnosť tohto organizmu reagujú aj navodením stave tzv. Indukovanej rezistencie, tj. Stavu zvýšenej odolnosti proti širokému spektru škodlivých organizmov. </a:t>
            </a:r>
            <a:r>
              <a:rPr lang="sk-SK" b="1" i="0" dirty="0">
                <a:solidFill>
                  <a:srgbClr val="D60093"/>
                </a:solidFill>
                <a:latin typeface="Arial" panose="020B0604020202020204" pitchFamily="34" charset="0"/>
                <a:cs typeface="Arial" panose="020B0604020202020204" pitchFamily="34" charset="0"/>
              </a:rPr>
              <a:t>Ďalej je </a:t>
            </a:r>
            <a:r>
              <a:rPr lang="sk-SK" i="0" dirty="0" smtClean="0">
                <a:latin typeface="Arial" panose="020B0604020202020204" pitchFamily="34" charset="0"/>
                <a:cs typeface="Arial" panose="020B0604020202020204" pitchFamily="34" charset="0"/>
              </a:rPr>
              <a:t>Supresívny </a:t>
            </a:r>
            <a:r>
              <a:rPr lang="sk-SK" i="0" dirty="0">
                <a:latin typeface="Arial" panose="020B0604020202020204" pitchFamily="34" charset="0"/>
                <a:cs typeface="Arial" panose="020B0604020202020204" pitchFamily="34" charset="0"/>
              </a:rPr>
              <a:t>substrát pre paradajky, papriky a uhorky </a:t>
            </a:r>
            <a:r>
              <a:rPr lang="sk-SK" b="1" i="0" dirty="0">
                <a:solidFill>
                  <a:srgbClr val="D60093"/>
                </a:solidFill>
                <a:latin typeface="Arial" panose="020B0604020202020204" pitchFamily="34" charset="0"/>
                <a:cs typeface="Arial" panose="020B0604020202020204" pitchFamily="34" charset="0"/>
              </a:rPr>
              <a:t>obohatený </a:t>
            </a:r>
            <a:r>
              <a:rPr lang="sk-SK" b="1" i="0" dirty="0">
                <a:solidFill>
                  <a:srgbClr val="800000"/>
                </a:solidFill>
                <a:latin typeface="Arial" panose="020B0604020202020204" pitchFamily="34" charset="0"/>
                <a:cs typeface="Arial" panose="020B0604020202020204" pitchFamily="34" charset="0"/>
              </a:rPr>
              <a:t>o hubu Metarhizium anisopliae</a:t>
            </a:r>
            <a:r>
              <a:rPr lang="sk-SK" b="1" i="0" dirty="0">
                <a:solidFill>
                  <a:srgbClr val="D60093"/>
                </a:solidFill>
                <a:latin typeface="Arial" panose="020B0604020202020204" pitchFamily="34" charset="0"/>
                <a:cs typeface="Arial" panose="020B0604020202020204" pitchFamily="34" charset="0"/>
              </a:rPr>
              <a:t>, ktorá predstavuje účinnú prevenciu pred poškodením škodcami ktorí napádajú rastliny.</a:t>
            </a:r>
            <a:r>
              <a:rPr lang="sk-SK" i="0" dirty="0">
                <a:latin typeface="Arial" panose="020B0604020202020204" pitchFamily="34" charset="0"/>
                <a:cs typeface="Arial" panose="020B0604020202020204" pitchFamily="34" charset="0"/>
              </a:rPr>
              <a:t> Hlavným cieľom </a:t>
            </a:r>
            <a:r>
              <a:rPr lang="sk-SK" i="0" dirty="0" smtClean="0">
                <a:latin typeface="Arial" panose="020B0604020202020204" pitchFamily="34" charset="0"/>
                <a:cs typeface="Arial" panose="020B0604020202020204" pitchFamily="34" charset="0"/>
              </a:rPr>
              <a:t>zámernej </a:t>
            </a:r>
            <a:r>
              <a:rPr lang="sk-SK" i="0" dirty="0">
                <a:latin typeface="Arial" panose="020B0604020202020204" pitchFamily="34" charset="0"/>
                <a:cs typeface="Arial" panose="020B0604020202020204" pitchFamily="34" charset="0"/>
              </a:rPr>
              <a:t>inokulácie substrátu týmto užitočným organizmom je ochrana sadeníc aj vzídených rastlín rôznych druhov zelenín pred </a:t>
            </a:r>
            <a:r>
              <a:rPr lang="sk-SK" i="0" dirty="0" smtClean="0">
                <a:latin typeface="Arial" panose="020B0604020202020204" pitchFamily="34" charset="0"/>
                <a:cs typeface="Arial" panose="020B0604020202020204" pitchFamily="34" charset="0"/>
              </a:rPr>
              <a:t>škodcami, </a:t>
            </a:r>
            <a:r>
              <a:rPr lang="sk-SK" i="0" dirty="0">
                <a:latin typeface="Arial" panose="020B0604020202020204" pitchFamily="34" charset="0"/>
                <a:cs typeface="Arial" panose="020B0604020202020204" pitchFamily="34" charset="0"/>
              </a:rPr>
              <a:t>ktorí napádajú koreňový systém rastlín, napr. </a:t>
            </a:r>
            <a:r>
              <a:rPr lang="sk-SK" i="0" dirty="0" smtClean="0">
                <a:latin typeface="Arial" panose="020B0604020202020204" pitchFamily="34" charset="0"/>
                <a:cs typeface="Arial" panose="020B0604020202020204" pitchFamily="34" charset="0"/>
              </a:rPr>
              <a:t>pred </a:t>
            </a:r>
            <a:r>
              <a:rPr lang="sk-SK" i="0" dirty="0">
                <a:latin typeface="Arial" panose="020B0604020202020204" pitchFamily="34" charset="0"/>
                <a:cs typeface="Arial" panose="020B0604020202020204" pitchFamily="34" charset="0"/>
              </a:rPr>
              <a:t>larvami kováčikov (tzv. </a:t>
            </a:r>
            <a:r>
              <a:rPr lang="sk-SK" i="0" dirty="0" smtClean="0">
                <a:latin typeface="Arial" panose="020B0604020202020204" pitchFamily="34" charset="0"/>
                <a:cs typeface="Arial" panose="020B0604020202020204" pitchFamily="34" charset="0"/>
              </a:rPr>
              <a:t>drôtovcov</a:t>
            </a: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lalokonoscov, chrústov, </a:t>
            </a:r>
            <a:r>
              <a:rPr lang="sk-SK" i="0" dirty="0" err="1" smtClean="0">
                <a:latin typeface="Arial" panose="020B0604020202020204" pitchFamily="34" charset="0"/>
                <a:cs typeface="Arial" panose="020B0604020202020204" pitchFamily="34" charset="0"/>
              </a:rPr>
              <a:t>krtonožiek</a:t>
            </a:r>
            <a:r>
              <a:rPr lang="sk-SK" i="0" dirty="0" smtClean="0">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a rady ďalších škodcov. Okrem druhov škodcov, ktorí sa vyskytujú výlučne v pôde je významný aj účinok huby na </a:t>
            </a:r>
            <a:r>
              <a:rPr lang="sk-SK" i="0" dirty="0" smtClean="0">
                <a:latin typeface="Arial" panose="020B0604020202020204" pitchFamily="34" charset="0"/>
                <a:cs typeface="Arial" panose="020B0604020202020204" pitchFamily="34" charset="0"/>
              </a:rPr>
              <a:t>hmyzích škodcov, </a:t>
            </a:r>
            <a:r>
              <a:rPr lang="sk-SK" i="0" dirty="0">
                <a:latin typeface="Arial" panose="020B0604020202020204" pitchFamily="34" charset="0"/>
                <a:cs typeface="Arial" panose="020B0604020202020204" pitchFamily="34" charset="0"/>
              </a:rPr>
              <a:t>ktorí v pôde </a:t>
            </a:r>
            <a:r>
              <a:rPr lang="sk-SK" i="0" dirty="0" smtClean="0">
                <a:latin typeface="Arial" panose="020B0604020202020204" pitchFamily="34" charset="0"/>
                <a:cs typeface="Arial" panose="020B0604020202020204" pitchFamily="34" charset="0"/>
              </a:rPr>
              <a:t>zotrvávajú </a:t>
            </a:r>
            <a:r>
              <a:rPr lang="sk-SK" i="0" dirty="0">
                <a:latin typeface="Arial" panose="020B0604020202020204" pitchFamily="34" charset="0"/>
                <a:cs typeface="Arial" panose="020B0604020202020204" pitchFamily="34" charset="0"/>
              </a:rPr>
              <a:t>iba časť svojho vývoja (napr. Strapky).</a:t>
            </a:r>
          </a:p>
          <a:p>
            <a:pPr marL="0" indent="0">
              <a:buNone/>
            </a:pPr>
            <a:endParaRPr lang="sk-SK" dirty="0"/>
          </a:p>
        </p:txBody>
      </p:sp>
      <p:sp>
        <p:nvSpPr>
          <p:cNvPr id="3" name="Nadpis 2"/>
          <p:cNvSpPr>
            <a:spLocks noGrp="1"/>
          </p:cNvSpPr>
          <p:nvPr>
            <p:ph type="title"/>
          </p:nvPr>
        </p:nvSpPr>
        <p:spPr>
          <a:xfrm>
            <a:off x="179512" y="188640"/>
            <a:ext cx="8784976" cy="792088"/>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spTree>
    <p:extLst>
      <p:ext uri="{BB962C8B-B14F-4D97-AF65-F5344CB8AC3E}">
        <p14:creationId xmlns:p14="http://schemas.microsoft.com/office/powerpoint/2010/main" val="2527666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07504" y="188640"/>
            <a:ext cx="8856984" cy="720080"/>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6148" name="Picture 4" descr="http://www.forestina.cz/nahled-all-square.php?file=pictures.eshop/884-profik-supresivni-rajcata-15l.png&amp;sizeX=250&amp;bgcolor=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688632" cy="5112568"/>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467544" y="1052736"/>
            <a:ext cx="8136904" cy="400110"/>
          </a:xfrm>
          <a:prstGeom prst="rect">
            <a:avLst/>
          </a:prstGeom>
        </p:spPr>
        <p:txBody>
          <a:bodyPr wrap="square">
            <a:spAutoFit/>
          </a:bodyPr>
          <a:lstStyle/>
          <a:p>
            <a:r>
              <a:rPr lang="sk-SK" sz="2000" b="1" dirty="0" smtClean="0">
                <a:solidFill>
                  <a:srgbClr val="FF0000"/>
                </a:solidFill>
                <a:latin typeface="Arial" panose="020B0604020202020204" pitchFamily="34" charset="0"/>
                <a:cs typeface="Arial" panose="020B0604020202020204" pitchFamily="34" charset="0"/>
              </a:rPr>
              <a:t>PROFÍK- Supresívny  </a:t>
            </a:r>
            <a:r>
              <a:rPr lang="sk-SK" sz="2000" b="1" dirty="0">
                <a:solidFill>
                  <a:srgbClr val="FF0000"/>
                </a:solidFill>
                <a:latin typeface="Arial" panose="020B0604020202020204" pitchFamily="34" charset="0"/>
                <a:cs typeface="Arial" panose="020B0604020202020204" pitchFamily="34" charset="0"/>
              </a:rPr>
              <a:t>substrát pre paradajky, papriky a uhorky</a:t>
            </a:r>
          </a:p>
        </p:txBody>
      </p:sp>
    </p:spTree>
    <p:extLst>
      <p:ext uri="{BB962C8B-B14F-4D97-AF65-F5344CB8AC3E}">
        <p14:creationId xmlns:p14="http://schemas.microsoft.com/office/powerpoint/2010/main" val="93678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691680" y="260648"/>
            <a:ext cx="6336704" cy="648072"/>
          </a:xfrm>
        </p:spPr>
        <p:txBody>
          <a:bodyPr>
            <a:normAutofit/>
          </a:bodyPr>
          <a:lstStyle/>
          <a:p>
            <a:pPr algn="ctr"/>
            <a:r>
              <a:rPr lang="sk-SK" sz="3600" b="1" dirty="0" smtClean="0">
                <a:solidFill>
                  <a:schemeClr val="accent3">
                    <a:lumMod val="60000"/>
                    <a:lumOff val="40000"/>
                  </a:schemeClr>
                </a:solidFill>
                <a:latin typeface="Bookman Old Style" panose="02050604050505020204" pitchFamily="18" charset="0"/>
              </a:rPr>
              <a:t>KOREŇOVÁ  ZELENINA</a:t>
            </a:r>
            <a:endParaRPr lang="sk-SK" sz="3600" b="1" dirty="0">
              <a:solidFill>
                <a:schemeClr val="accent3">
                  <a:lumMod val="60000"/>
                  <a:lumOff val="40000"/>
                </a:schemeClr>
              </a:solidFill>
              <a:latin typeface="Bookman Old Style" panose="02050604050505020204" pitchFamily="18" charset="0"/>
            </a:endParaRPr>
          </a:p>
        </p:txBody>
      </p:sp>
      <p:sp>
        <p:nvSpPr>
          <p:cNvPr id="4" name="Zástupný symbol obsahu 3"/>
          <p:cNvSpPr>
            <a:spLocks noGrp="1"/>
          </p:cNvSpPr>
          <p:nvPr>
            <p:ph sz="quarter" idx="13"/>
          </p:nvPr>
        </p:nvSpPr>
        <p:spPr>
          <a:xfrm>
            <a:off x="395536" y="1052736"/>
            <a:ext cx="8496944" cy="5616624"/>
          </a:xfrm>
        </p:spPr>
        <p:txBody>
          <a:bodyPr>
            <a:normAutofit lnSpcReduction="10000"/>
          </a:bodyPr>
          <a:lstStyle/>
          <a:p>
            <a:pPr marL="0" indent="0">
              <a:buNone/>
            </a:pPr>
            <a:r>
              <a:rPr lang="sk-SK" b="1" dirty="0" smtClean="0">
                <a:solidFill>
                  <a:schemeClr val="accent3"/>
                </a:solidFill>
                <a:latin typeface="Times New Roman"/>
                <a:cs typeface="Times New Roman"/>
              </a:rPr>
              <a:t>►</a:t>
            </a:r>
            <a:r>
              <a:rPr lang="sk-SK" b="1" dirty="0" smtClean="0">
                <a:latin typeface="Times New Roman"/>
                <a:cs typeface="Times New Roman"/>
              </a:rPr>
              <a:t> </a:t>
            </a:r>
            <a:r>
              <a:rPr lang="sk-SK" b="1" dirty="0" smtClean="0"/>
              <a:t>Mrkva</a:t>
            </a:r>
            <a:endParaRPr lang="sk-SK" b="1" dirty="0"/>
          </a:p>
          <a:p>
            <a:pPr marL="0" indent="0">
              <a:buNone/>
            </a:pPr>
            <a:r>
              <a:rPr lang="sk-SK" dirty="0"/>
              <a:t>obsahuje </a:t>
            </a:r>
            <a:r>
              <a:rPr lang="sk-SK" dirty="0" smtClean="0"/>
              <a:t>väčšie množstvo  </a:t>
            </a:r>
            <a:r>
              <a:rPr lang="sk-SK" dirty="0"/>
              <a:t>provitamínu A. V </a:t>
            </a:r>
            <a:r>
              <a:rPr lang="sk-SK" dirty="0" smtClean="0"/>
              <a:t>obchode sú </a:t>
            </a:r>
            <a:r>
              <a:rPr lang="sk-SK" dirty="0"/>
              <a:t>2 druhy </a:t>
            </a:r>
            <a:r>
              <a:rPr lang="sk-SK" dirty="0" smtClean="0"/>
              <a:t>mrkve </a:t>
            </a:r>
            <a:r>
              <a:rPr lang="sk-SK" dirty="0"/>
              <a:t>- karotka (kratší, </a:t>
            </a:r>
            <a:r>
              <a:rPr lang="sk-SK" dirty="0" smtClean="0"/>
              <a:t>valcovitý koreň) </a:t>
            </a:r>
            <a:r>
              <a:rPr lang="sk-SK" dirty="0"/>
              <a:t>a </a:t>
            </a:r>
            <a:r>
              <a:rPr lang="sk-SK" dirty="0" smtClean="0"/>
              <a:t>stolná mrkva </a:t>
            </a:r>
            <a:r>
              <a:rPr lang="sk-SK" dirty="0"/>
              <a:t>(</a:t>
            </a:r>
            <a:r>
              <a:rPr lang="sk-SK" dirty="0" smtClean="0"/>
              <a:t>dlhý kužeľovitý koreň).</a:t>
            </a:r>
            <a:endParaRPr lang="sk-SK" dirty="0"/>
          </a:p>
          <a:p>
            <a:pPr marL="0" indent="0">
              <a:buNone/>
            </a:pPr>
            <a:r>
              <a:rPr lang="sk-SK" b="1" dirty="0">
                <a:solidFill>
                  <a:schemeClr val="accent3"/>
                </a:solidFill>
                <a:latin typeface="Times New Roman"/>
                <a:cs typeface="Times New Roman"/>
              </a:rPr>
              <a:t>►</a:t>
            </a:r>
            <a:r>
              <a:rPr lang="sk-SK" b="1" dirty="0">
                <a:latin typeface="Times New Roman"/>
                <a:cs typeface="Times New Roman"/>
              </a:rPr>
              <a:t> </a:t>
            </a:r>
            <a:r>
              <a:rPr lang="sk-SK" b="1" dirty="0" smtClean="0"/>
              <a:t>Petržlen</a:t>
            </a:r>
            <a:endParaRPr lang="sk-SK" b="1" dirty="0"/>
          </a:p>
          <a:p>
            <a:pPr marL="0" indent="0">
              <a:buNone/>
            </a:pPr>
            <a:r>
              <a:rPr lang="sk-SK" dirty="0"/>
              <a:t>obsahuje </a:t>
            </a:r>
            <a:r>
              <a:rPr lang="sk-SK" dirty="0" smtClean="0"/>
              <a:t>hodne vápnika, horčíku</a:t>
            </a:r>
            <a:r>
              <a:rPr lang="sk-SK" dirty="0"/>
              <a:t>, vitamínu C a provitamínu A. Dužina i listy </a:t>
            </a:r>
            <a:r>
              <a:rPr lang="sk-SK" dirty="0" smtClean="0"/>
              <a:t>majú hodne silíc</a:t>
            </a:r>
            <a:r>
              <a:rPr lang="sk-SK" dirty="0"/>
              <a:t>, </a:t>
            </a:r>
            <a:r>
              <a:rPr lang="sk-SK" dirty="0" smtClean="0"/>
              <a:t>ktoré jej dodávajú korenenú </a:t>
            </a:r>
            <a:r>
              <a:rPr lang="sk-SK" dirty="0"/>
              <a:t>chuť a </a:t>
            </a:r>
            <a:r>
              <a:rPr lang="sk-SK" dirty="0" smtClean="0"/>
              <a:t>arómu.</a:t>
            </a:r>
            <a:endParaRPr lang="sk-SK" dirty="0"/>
          </a:p>
          <a:p>
            <a:pPr marL="0" indent="0">
              <a:buNone/>
            </a:pPr>
            <a:r>
              <a:rPr lang="sk-SK" b="1" dirty="0" smtClean="0">
                <a:solidFill>
                  <a:schemeClr val="accent3"/>
                </a:solidFill>
                <a:latin typeface="Times New Roman"/>
                <a:cs typeface="Times New Roman"/>
              </a:rPr>
              <a:t>►</a:t>
            </a:r>
            <a:r>
              <a:rPr lang="sk-SK" b="1" dirty="0"/>
              <a:t> </a:t>
            </a:r>
            <a:r>
              <a:rPr lang="sk-SK" b="1" dirty="0" smtClean="0"/>
              <a:t>Reďkovka</a:t>
            </a:r>
            <a:endParaRPr lang="sk-SK" b="1" dirty="0"/>
          </a:p>
          <a:p>
            <a:pPr marL="0" indent="0">
              <a:buNone/>
            </a:pPr>
            <a:r>
              <a:rPr lang="sk-SK" dirty="0" smtClean="0"/>
              <a:t>podľa odrody majú rôznu farbu </a:t>
            </a:r>
            <a:r>
              <a:rPr lang="sk-SK" dirty="0"/>
              <a:t>i tvar. </a:t>
            </a:r>
            <a:r>
              <a:rPr lang="sk-SK" dirty="0" smtClean="0"/>
              <a:t>Používajú sa hlavne v studenej kuchyni</a:t>
            </a:r>
            <a:r>
              <a:rPr lang="sk-SK" dirty="0"/>
              <a:t>.</a:t>
            </a:r>
          </a:p>
          <a:p>
            <a:pPr marL="0" indent="0">
              <a:buNone/>
            </a:pPr>
            <a:r>
              <a:rPr lang="sk-SK" b="1" dirty="0">
                <a:solidFill>
                  <a:schemeClr val="accent3"/>
                </a:solidFill>
                <a:latin typeface="Times New Roman"/>
                <a:cs typeface="Times New Roman"/>
              </a:rPr>
              <a:t>►</a:t>
            </a:r>
            <a:r>
              <a:rPr lang="sk-SK" b="1" dirty="0">
                <a:latin typeface="Times New Roman"/>
                <a:cs typeface="Times New Roman"/>
              </a:rPr>
              <a:t> </a:t>
            </a:r>
            <a:r>
              <a:rPr lang="sk-SK" b="1" dirty="0" smtClean="0"/>
              <a:t>Reďkev</a:t>
            </a:r>
            <a:endParaRPr lang="sk-SK" b="1" dirty="0"/>
          </a:p>
          <a:p>
            <a:pPr marL="0" indent="0" algn="just">
              <a:buNone/>
            </a:pPr>
            <a:r>
              <a:rPr lang="sk-SK" dirty="0"/>
              <a:t>dužnatý </a:t>
            </a:r>
            <a:r>
              <a:rPr lang="sk-SK" dirty="0" smtClean="0"/>
              <a:t>koreň rovnomennej rastliny</a:t>
            </a:r>
            <a:r>
              <a:rPr lang="sk-SK" dirty="0"/>
              <a:t>. </a:t>
            </a:r>
            <a:r>
              <a:rPr lang="sk-SK" dirty="0" smtClean="0"/>
              <a:t>Buľva </a:t>
            </a:r>
            <a:r>
              <a:rPr lang="sk-SK" dirty="0"/>
              <a:t>má </a:t>
            </a:r>
            <a:r>
              <a:rPr lang="sk-SK" dirty="0" smtClean="0"/>
              <a:t>rôznu veľkosť, </a:t>
            </a:r>
            <a:r>
              <a:rPr lang="sk-SK" dirty="0"/>
              <a:t>tvar a </a:t>
            </a:r>
            <a:r>
              <a:rPr lang="sk-SK" dirty="0" smtClean="0"/>
              <a:t>farbu </a:t>
            </a:r>
            <a:r>
              <a:rPr lang="sk-SK" dirty="0"/>
              <a:t>(obvykle </a:t>
            </a:r>
            <a:r>
              <a:rPr lang="sk-SK" dirty="0" smtClean="0"/>
              <a:t>špinavo bielu</a:t>
            </a:r>
            <a:r>
              <a:rPr lang="sk-SK" dirty="0"/>
              <a:t>, </a:t>
            </a:r>
            <a:r>
              <a:rPr lang="sk-SK" dirty="0" smtClean="0"/>
              <a:t>žltú, žltohnedú, červenú </a:t>
            </a:r>
            <a:r>
              <a:rPr lang="sk-SK" dirty="0"/>
              <a:t>až </a:t>
            </a:r>
            <a:r>
              <a:rPr lang="sk-SK" dirty="0" smtClean="0"/>
              <a:t>fialovú). Svojím obsahom </a:t>
            </a:r>
            <a:r>
              <a:rPr lang="sk-SK" dirty="0"/>
              <a:t>éterických </a:t>
            </a:r>
            <a:r>
              <a:rPr lang="sk-SK" dirty="0" smtClean="0"/>
              <a:t>olejov priaznivo ovplyvňuje   črevné baktérie </a:t>
            </a:r>
            <a:r>
              <a:rPr lang="sk-SK" dirty="0"/>
              <a:t>a </a:t>
            </a:r>
            <a:r>
              <a:rPr lang="sk-SK" dirty="0" smtClean="0"/>
              <a:t>vylučovanie tráviacich štiav</a:t>
            </a:r>
            <a:r>
              <a:rPr lang="sk-SK" dirty="0"/>
              <a:t>.</a:t>
            </a:r>
          </a:p>
          <a:p>
            <a:pPr marL="0" indent="0">
              <a:buNone/>
            </a:pPr>
            <a:r>
              <a:rPr lang="sk-SK" b="1" dirty="0" smtClean="0">
                <a:solidFill>
                  <a:schemeClr val="accent3"/>
                </a:solidFill>
                <a:latin typeface="Times New Roman"/>
                <a:cs typeface="Times New Roman"/>
              </a:rPr>
              <a:t>►</a:t>
            </a:r>
            <a:r>
              <a:rPr lang="sk-SK" b="1" dirty="0" smtClean="0">
                <a:latin typeface="Times New Roman"/>
                <a:cs typeface="Times New Roman"/>
              </a:rPr>
              <a:t> </a:t>
            </a:r>
            <a:r>
              <a:rPr lang="sk-SK" b="1" dirty="0"/>
              <a:t>Červená </a:t>
            </a:r>
            <a:r>
              <a:rPr lang="sk-SK" b="1" dirty="0" smtClean="0"/>
              <a:t>repa</a:t>
            </a:r>
            <a:endParaRPr lang="sk-SK" b="1" dirty="0"/>
          </a:p>
          <a:p>
            <a:pPr marL="0" indent="0">
              <a:buNone/>
            </a:pPr>
            <a:r>
              <a:rPr lang="sk-SK" dirty="0"/>
              <a:t>má vysoký obsah vitamínu C a železa. </a:t>
            </a:r>
            <a:r>
              <a:rPr lang="sk-SK" dirty="0" smtClean="0"/>
              <a:t>Používa sa </a:t>
            </a:r>
            <a:r>
              <a:rPr lang="sk-SK" dirty="0"/>
              <a:t>k </a:t>
            </a:r>
            <a:r>
              <a:rPr lang="sk-SK" dirty="0" smtClean="0"/>
              <a:t>nakladaniu, </a:t>
            </a:r>
            <a:r>
              <a:rPr lang="sk-SK" dirty="0"/>
              <a:t>do </a:t>
            </a:r>
            <a:r>
              <a:rPr lang="sk-SK" dirty="0" smtClean="0"/>
              <a:t>šalátov, polievok</a:t>
            </a:r>
            <a:r>
              <a:rPr lang="sk-SK" dirty="0"/>
              <a:t>.</a:t>
            </a:r>
          </a:p>
          <a:p>
            <a:pPr marL="0" indent="0">
              <a:buNone/>
            </a:pPr>
            <a:r>
              <a:rPr lang="sk-SK" b="1" dirty="0" smtClean="0">
                <a:solidFill>
                  <a:schemeClr val="accent3"/>
                </a:solidFill>
                <a:latin typeface="Times New Roman"/>
                <a:cs typeface="Times New Roman"/>
              </a:rPr>
              <a:t>►</a:t>
            </a:r>
            <a:r>
              <a:rPr lang="sk-SK" b="1" dirty="0"/>
              <a:t> </a:t>
            </a:r>
            <a:r>
              <a:rPr lang="sk-SK" b="1" dirty="0" smtClean="0"/>
              <a:t>Chren</a:t>
            </a:r>
            <a:endParaRPr lang="sk-SK" b="1" dirty="0"/>
          </a:p>
          <a:p>
            <a:pPr marL="0" indent="0" algn="just">
              <a:buNone/>
            </a:pPr>
            <a:r>
              <a:rPr lang="sk-SK" dirty="0" smtClean="0"/>
              <a:t>Najrozšírenejšou  našou odrodou </a:t>
            </a:r>
            <a:r>
              <a:rPr lang="sk-SK" dirty="0"/>
              <a:t>je </a:t>
            </a:r>
            <a:r>
              <a:rPr lang="sk-SK" dirty="0" smtClean="0"/>
              <a:t>málinský chren </a:t>
            </a:r>
            <a:r>
              <a:rPr lang="sk-SK" dirty="0"/>
              <a:t>(</a:t>
            </a:r>
            <a:r>
              <a:rPr lang="sk-SK" dirty="0" smtClean="0"/>
              <a:t>jemne nasladlý</a:t>
            </a:r>
            <a:r>
              <a:rPr lang="sk-SK" dirty="0"/>
              <a:t>). Má vysoký obsah vitamínu C, je charakteristický ostrou a dráždivou </a:t>
            </a:r>
            <a:r>
              <a:rPr lang="sk-SK" dirty="0" smtClean="0"/>
              <a:t>chuťou. Používa sa pri konzervovaní </a:t>
            </a:r>
            <a:r>
              <a:rPr lang="sk-SK" dirty="0"/>
              <a:t>zeleniny, </a:t>
            </a:r>
            <a:r>
              <a:rPr lang="sk-SK" dirty="0" smtClean="0"/>
              <a:t>ako doplnok </a:t>
            </a:r>
            <a:r>
              <a:rPr lang="sk-SK" dirty="0"/>
              <a:t>k </a:t>
            </a:r>
            <a:r>
              <a:rPr lang="sk-SK" dirty="0" smtClean="0"/>
              <a:t>varenému mäsu</a:t>
            </a:r>
            <a:r>
              <a:rPr lang="sk-SK" dirty="0"/>
              <a:t>, do studených a teplých </a:t>
            </a:r>
            <a:r>
              <a:rPr lang="sk-SK" dirty="0" smtClean="0"/>
              <a:t>omáčok</a:t>
            </a:r>
            <a:r>
              <a:rPr lang="sk-SK" dirty="0"/>
              <a:t>.</a:t>
            </a:r>
          </a:p>
          <a:p>
            <a:pPr marL="0" indent="0">
              <a:buNone/>
            </a:pPr>
            <a:endParaRPr lang="sk-SK" dirty="0"/>
          </a:p>
        </p:txBody>
      </p:sp>
    </p:spTree>
    <p:extLst>
      <p:ext uri="{BB962C8B-B14F-4D97-AF65-F5344CB8AC3E}">
        <p14:creationId xmlns:p14="http://schemas.microsoft.com/office/powerpoint/2010/main" val="2860578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784976" cy="5614392"/>
          </a:xfrm>
        </p:spPr>
        <p:txBody>
          <a:bodyPr/>
          <a:lstStyle/>
          <a:p>
            <a:pPr marL="0" indent="0">
              <a:buNone/>
            </a:pPr>
            <a:r>
              <a:rPr lang="sk-SK" sz="2400" b="1" i="0" dirty="0">
                <a:latin typeface="Arial" panose="020B0604020202020204" pitchFamily="34" charset="0"/>
                <a:cs typeface="Arial" panose="020B0604020202020204" pitchFamily="34" charset="0"/>
              </a:rPr>
              <a:t>Rozsádzanie rastlín</a:t>
            </a:r>
            <a:r>
              <a:rPr lang="sk-SK" b="1" i="0" dirty="0">
                <a:latin typeface="Arial" panose="020B0604020202020204" pitchFamily="34" charset="0"/>
                <a:cs typeface="Arial" panose="020B0604020202020204" pitchFamily="34" charset="0"/>
              </a:rPr>
              <a:t> </a:t>
            </a:r>
            <a:endParaRPr lang="sk-SK" b="1" i="0" dirty="0" smtClean="0">
              <a:latin typeface="Arial" panose="020B0604020202020204" pitchFamily="34" charset="0"/>
              <a:cs typeface="Arial" panose="020B0604020202020204" pitchFamily="34" charset="0"/>
            </a:endParaRPr>
          </a:p>
          <a:p>
            <a:pPr marL="0" indent="0" algn="just">
              <a:buNone/>
            </a:pPr>
            <a:r>
              <a:rPr lang="sk-SK" b="1" i="0" dirty="0" smtClean="0">
                <a:solidFill>
                  <a:srgbClr val="FF0000"/>
                </a:solidFill>
                <a:latin typeface="Arial" panose="020B0604020202020204" pitchFamily="34" charset="0"/>
                <a:cs typeface="Arial" panose="020B0604020202020204" pitchFamily="34" charset="0"/>
              </a:rPr>
              <a:t>Keď</a:t>
            </a:r>
            <a:r>
              <a:rPr lang="sk-SK" i="0" dirty="0" smtClean="0">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sú už semenáčiky dosť veľké, </a:t>
            </a:r>
            <a:r>
              <a:rPr lang="sk-SK" b="1" i="0" dirty="0">
                <a:solidFill>
                  <a:srgbClr val="FF0000"/>
                </a:solidFill>
                <a:latin typeface="Arial" panose="020B0604020202020204" pitchFamily="34" charset="0"/>
                <a:cs typeface="Arial" panose="020B0604020202020204" pitchFamily="34" charset="0"/>
              </a:rPr>
              <a:t>majú</a:t>
            </a:r>
            <a:r>
              <a:rPr lang="sk-SK" i="0" dirty="0">
                <a:latin typeface="Arial" panose="020B0604020202020204" pitchFamily="34" charset="0"/>
                <a:cs typeface="Arial" panose="020B0604020202020204" pitchFamily="34" charset="0"/>
              </a:rPr>
              <a:t> okrem klíčnych lístkov </a:t>
            </a:r>
            <a:r>
              <a:rPr lang="sk-SK" b="1" i="0" dirty="0">
                <a:solidFill>
                  <a:srgbClr val="FF0000"/>
                </a:solidFill>
                <a:latin typeface="Arial" panose="020B0604020202020204" pitchFamily="34" charset="0"/>
                <a:cs typeface="Arial" panose="020B0604020202020204" pitchFamily="34" charset="0"/>
              </a:rPr>
              <a:t>aj prvý pár pravých listov</a:t>
            </a:r>
            <a:r>
              <a:rPr lang="sk-SK" i="0" dirty="0">
                <a:latin typeface="Arial" panose="020B0604020202020204" pitchFamily="34" charset="0"/>
                <a:cs typeface="Arial" panose="020B0604020202020204" pitchFamily="34" charset="0"/>
              </a:rPr>
              <a:t>, musíme ich rozsadiť – </a:t>
            </a:r>
            <a:r>
              <a:rPr lang="sk-SK" b="1" i="0" dirty="0">
                <a:solidFill>
                  <a:srgbClr val="FF00FF"/>
                </a:solidFill>
                <a:latin typeface="Arial" panose="020B0604020202020204" pitchFamily="34" charset="0"/>
                <a:cs typeface="Arial" panose="020B0604020202020204" pitchFamily="34" charset="0"/>
              </a:rPr>
              <a:t>pikírovať</a:t>
            </a:r>
            <a:r>
              <a:rPr lang="sk-SK" i="0" dirty="0">
                <a:latin typeface="Arial" panose="020B0604020202020204" pitchFamily="34" charset="0"/>
                <a:cs typeface="Arial" panose="020B0604020202020204" pitchFamily="34" charset="0"/>
              </a:rPr>
              <a:t>, aby mali dosť miesta na ďalší rast. Rozsadíme ich pomocou kolíka alebo zahroteného drievka. </a:t>
            </a:r>
            <a:r>
              <a:rPr lang="sk-SK" b="1" i="0" dirty="0">
                <a:latin typeface="Arial" panose="020B0604020202020204" pitchFamily="34" charset="0"/>
                <a:cs typeface="Arial" panose="020B0604020202020204" pitchFamily="34" charset="0"/>
              </a:rPr>
              <a:t>Rastlinky vyberáme opatrne tak, aby sme nepoškodili korienky. </a:t>
            </a:r>
            <a:r>
              <a:rPr lang="sk-SK" b="1" i="0" dirty="0">
                <a:solidFill>
                  <a:srgbClr val="FF0000"/>
                </a:solidFill>
                <a:latin typeface="Arial" panose="020B0604020202020204" pitchFamily="34" charset="0"/>
                <a:cs typeface="Arial" panose="020B0604020202020204" pitchFamily="34" charset="0"/>
              </a:rPr>
              <a:t>Chytíme ich vždy za klíčne lístky</a:t>
            </a:r>
            <a:r>
              <a:rPr lang="sk-SK" i="0" dirty="0">
                <a:latin typeface="Arial" panose="020B0604020202020204" pitchFamily="34" charset="0"/>
                <a:cs typeface="Arial" panose="020B0604020202020204" pitchFamily="34" charset="0"/>
              </a:rPr>
              <a:t>, kolíkom urobíme v pripravenom substráte jamku, vložíme do nej rastlinku a kolíkom zeminu pritlačíme ku korienkom, aby rastlinka stála rovno a pevne. </a:t>
            </a:r>
            <a:r>
              <a:rPr lang="sk-SK" b="1" i="0" dirty="0">
                <a:latin typeface="Arial" panose="020B0604020202020204" pitchFamily="34" charset="0"/>
                <a:cs typeface="Arial" panose="020B0604020202020204" pitchFamily="34" charset="0"/>
              </a:rPr>
              <a:t>Sadí sa hlbšie ako rástla predtým</a:t>
            </a:r>
            <a:r>
              <a:rPr lang="sk-SK" i="0" dirty="0">
                <a:latin typeface="Arial" panose="020B0604020202020204" pitchFamily="34" charset="0"/>
                <a:cs typeface="Arial" panose="020B0604020202020204" pitchFamily="34" charset="0"/>
              </a:rPr>
              <a:t>, teda </a:t>
            </a:r>
            <a:r>
              <a:rPr lang="sk-SK" b="1" i="0" dirty="0">
                <a:solidFill>
                  <a:srgbClr val="FF0000"/>
                </a:solidFill>
                <a:latin typeface="Arial" panose="020B0604020202020204" pitchFamily="34" charset="0"/>
                <a:cs typeface="Arial" panose="020B0604020202020204" pitchFamily="34" charset="0"/>
              </a:rPr>
              <a:t>klíčne lístky majú byť tesne nad povrchom pôdy</a:t>
            </a:r>
            <a:r>
              <a:rPr lang="sk-SK" i="0" dirty="0">
                <a:latin typeface="Arial" panose="020B0604020202020204" pitchFamily="34" charset="0"/>
                <a:cs typeface="Arial" panose="020B0604020202020204" pitchFamily="34" charset="0"/>
              </a:rPr>
              <a:t>. </a:t>
            </a:r>
            <a:endParaRPr lang="sk-SK" i="0" dirty="0" smtClean="0">
              <a:latin typeface="Arial" panose="020B0604020202020204" pitchFamily="34" charset="0"/>
              <a:cs typeface="Arial" panose="020B0604020202020204" pitchFamily="34" charset="0"/>
            </a:endParaRPr>
          </a:p>
          <a:p>
            <a:pPr marL="0" indent="0" algn="just">
              <a:buNone/>
            </a:pPr>
            <a:endParaRPr lang="sk-SK" b="1" i="0" dirty="0">
              <a:solidFill>
                <a:srgbClr val="CC0000"/>
              </a:solidFill>
              <a:latin typeface="Arial" panose="020B0604020202020204" pitchFamily="34" charset="0"/>
              <a:cs typeface="Arial" panose="020B0604020202020204" pitchFamily="34" charset="0"/>
            </a:endParaRPr>
          </a:p>
          <a:p>
            <a:pPr marL="0" indent="0">
              <a:buNone/>
            </a:pPr>
            <a:r>
              <a:rPr lang="sk-SK" b="1" i="0" dirty="0" smtClean="0">
                <a:solidFill>
                  <a:srgbClr val="CC0000"/>
                </a:solidFill>
                <a:latin typeface="Arial" panose="020B0604020202020204" pitchFamily="34" charset="0"/>
                <a:cs typeface="Arial" panose="020B0604020202020204" pitchFamily="34" charset="0"/>
              </a:rPr>
              <a:t>Veľmi </a:t>
            </a:r>
            <a:r>
              <a:rPr lang="sk-SK" b="1" i="0" dirty="0">
                <a:solidFill>
                  <a:srgbClr val="CC0000"/>
                </a:solidFill>
                <a:latin typeface="Arial" panose="020B0604020202020204" pitchFamily="34" charset="0"/>
                <a:cs typeface="Arial" panose="020B0604020202020204" pitchFamily="34" charset="0"/>
              </a:rPr>
              <a:t>dlhé kolovité korienky môžeme pri presádzaní trochu skrátiť</a:t>
            </a:r>
            <a:r>
              <a:rPr lang="sk-SK" i="0" dirty="0">
                <a:latin typeface="Arial" panose="020B0604020202020204" pitchFamily="34" charset="0"/>
                <a:cs typeface="Arial" panose="020B0604020202020204" pitchFamily="34" charset="0"/>
              </a:rPr>
              <a:t>, čo prinúti rastlinku, aby si </a:t>
            </a:r>
            <a:r>
              <a:rPr lang="sk-SK" b="1" i="0" dirty="0" smtClean="0">
                <a:solidFill>
                  <a:srgbClr val="CC0000"/>
                </a:solidFill>
                <a:latin typeface="Arial" panose="020B0604020202020204" pitchFamily="34" charset="0"/>
                <a:cs typeface="Arial" panose="020B0604020202020204" pitchFamily="34" charset="0"/>
              </a:rPr>
              <a:t>utvorila rozkonárenejšie </a:t>
            </a:r>
            <a:r>
              <a:rPr lang="sk-SK" b="1" i="0" dirty="0">
                <a:solidFill>
                  <a:srgbClr val="CC0000"/>
                </a:solidFill>
                <a:latin typeface="Arial" panose="020B0604020202020204" pitchFamily="34" charset="0"/>
                <a:cs typeface="Arial" panose="020B0604020202020204" pitchFamily="34" charset="0"/>
              </a:rPr>
              <a:t>korene. </a:t>
            </a: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smtClean="0">
                <a:latin typeface="Arial" panose="020B0604020202020204" pitchFamily="34" charset="0"/>
                <a:cs typeface="Arial" panose="020B0604020202020204" pitchFamily="34" charset="0"/>
              </a:rPr>
              <a:t>Rastlinky  </a:t>
            </a:r>
            <a:r>
              <a:rPr lang="sk-SK" b="1" i="0" dirty="0">
                <a:solidFill>
                  <a:schemeClr val="accent3">
                    <a:lumMod val="50000"/>
                  </a:schemeClr>
                </a:solidFill>
                <a:latin typeface="Arial" panose="020B0604020202020204" pitchFamily="34" charset="0"/>
                <a:cs typeface="Arial" panose="020B0604020202020204" pitchFamily="34" charset="0"/>
              </a:rPr>
              <a:t>po presadení</a:t>
            </a: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polejeme  vodou</a:t>
            </a:r>
            <a:r>
              <a:rPr lang="sk-SK" i="0" dirty="0">
                <a:latin typeface="Arial" panose="020B0604020202020204" pitchFamily="34" charset="0"/>
                <a:cs typeface="Arial" panose="020B0604020202020204" pitchFamily="34" charset="0"/>
              </a:rPr>
              <a:t>, </a:t>
            </a:r>
            <a:r>
              <a:rPr lang="sk-SK" i="0" dirty="0" smtClean="0">
                <a:latin typeface="Arial" panose="020B0604020202020204" pitchFamily="34" charset="0"/>
                <a:cs typeface="Arial" panose="020B0604020202020204" pitchFamily="34" charset="0"/>
              </a:rPr>
              <a:t> do  </a:t>
            </a:r>
            <a:r>
              <a:rPr lang="sk-SK" i="0" dirty="0">
                <a:latin typeface="Arial" panose="020B0604020202020204" pitchFamily="34" charset="0"/>
                <a:cs typeface="Arial" panose="020B0604020202020204" pitchFamily="34" charset="0"/>
              </a:rPr>
              <a:t>ktorej </a:t>
            </a:r>
            <a:r>
              <a:rPr lang="sk-SK" i="0" dirty="0" smtClean="0">
                <a:latin typeface="Arial" panose="020B0604020202020204" pitchFamily="34" charset="0"/>
                <a:cs typeface="Arial" panose="020B0604020202020204" pitchFamily="34" charset="0"/>
              </a:rPr>
              <a:t> </a:t>
            </a:r>
            <a:r>
              <a:rPr lang="sk-SK" b="1" i="0" dirty="0" smtClean="0">
                <a:solidFill>
                  <a:schemeClr val="accent3">
                    <a:lumMod val="50000"/>
                  </a:schemeClr>
                </a:solidFill>
                <a:latin typeface="Arial" panose="020B0604020202020204" pitchFamily="34" charset="0"/>
                <a:cs typeface="Arial" panose="020B0604020202020204" pitchFamily="34" charset="0"/>
              </a:rPr>
              <a:t>môžeme  </a:t>
            </a:r>
            <a:r>
              <a:rPr lang="sk-SK" b="1" i="0" dirty="0">
                <a:solidFill>
                  <a:schemeClr val="accent3">
                    <a:lumMod val="50000"/>
                  </a:schemeClr>
                </a:solidFill>
                <a:latin typeface="Arial" panose="020B0604020202020204" pitchFamily="34" charset="0"/>
                <a:cs typeface="Arial" panose="020B0604020202020204" pitchFamily="34" charset="0"/>
              </a:rPr>
              <a:t>pridať </a:t>
            </a:r>
            <a:r>
              <a:rPr lang="sk-SK" b="1" i="0" dirty="0" smtClean="0">
                <a:solidFill>
                  <a:schemeClr val="accent3">
                    <a:lumMod val="50000"/>
                  </a:schemeClr>
                </a:solidFill>
                <a:latin typeface="Arial" panose="020B0604020202020204" pitchFamily="34" charset="0"/>
                <a:cs typeface="Arial" panose="020B0604020202020204" pitchFamily="34" charset="0"/>
              </a:rPr>
              <a:t> niektorý fungicíd</a:t>
            </a:r>
            <a:r>
              <a:rPr lang="sk-SK" i="0" dirty="0" smtClean="0">
                <a:latin typeface="Arial" panose="020B0604020202020204" pitchFamily="34" charset="0"/>
                <a:cs typeface="Arial" panose="020B0604020202020204" pitchFamily="34" charset="0"/>
              </a:rPr>
              <a:t> (Polyversum).  Na </a:t>
            </a:r>
            <a:r>
              <a:rPr lang="sk-SK" i="0" dirty="0">
                <a:latin typeface="Arial" panose="020B0604020202020204" pitchFamily="34" charset="0"/>
                <a:cs typeface="Arial" panose="020B0604020202020204" pitchFamily="34" charset="0"/>
              </a:rPr>
              <a:t>polievanie použijeme </a:t>
            </a:r>
            <a:r>
              <a:rPr lang="sk-SK" i="0" dirty="0" smtClean="0">
                <a:latin typeface="Arial" panose="020B0604020202020204" pitchFamily="34" charset="0"/>
                <a:cs typeface="Arial" panose="020B0604020202020204" pitchFamily="34" charset="0"/>
              </a:rPr>
              <a:t>krhličku  </a:t>
            </a:r>
            <a:r>
              <a:rPr lang="sk-SK" i="0" dirty="0">
                <a:latin typeface="Arial" panose="020B0604020202020204" pitchFamily="34" charset="0"/>
                <a:cs typeface="Arial" panose="020B0604020202020204" pitchFamily="34" charset="0"/>
              </a:rPr>
              <a:t>s </a:t>
            </a:r>
            <a:r>
              <a:rPr lang="sk-SK" i="0" dirty="0" smtClean="0">
                <a:latin typeface="Arial" panose="020B0604020202020204" pitchFamily="34" charset="0"/>
                <a:cs typeface="Arial" panose="020B0604020202020204" pitchFamily="34" charset="0"/>
              </a:rPr>
              <a:t> jemným  </a:t>
            </a:r>
            <a:r>
              <a:rPr lang="sk-SK" i="0" dirty="0">
                <a:latin typeface="Arial" panose="020B0604020202020204" pitchFamily="34" charset="0"/>
                <a:cs typeface="Arial" panose="020B0604020202020204" pitchFamily="34" charset="0"/>
              </a:rPr>
              <a:t>kropáčikom. Nádobu </a:t>
            </a:r>
            <a:r>
              <a:rPr lang="sk-SK" i="0" dirty="0" smtClean="0">
                <a:latin typeface="Arial" panose="020B0604020202020204" pitchFamily="34" charset="0"/>
                <a:cs typeface="Arial" panose="020B0604020202020204" pitchFamily="34" charset="0"/>
              </a:rPr>
              <a:t> alebo  </a:t>
            </a:r>
            <a:r>
              <a:rPr lang="sk-SK" i="0" dirty="0">
                <a:latin typeface="Arial" panose="020B0604020202020204" pitchFamily="34" charset="0"/>
                <a:cs typeface="Arial" panose="020B0604020202020204" pitchFamily="34" charset="0"/>
              </a:rPr>
              <a:t>črepníky </a:t>
            </a:r>
            <a:r>
              <a:rPr lang="sk-SK" i="0" dirty="0" smtClean="0">
                <a:latin typeface="Arial" panose="020B0604020202020204" pitchFamily="34" charset="0"/>
                <a:cs typeface="Arial" panose="020B0604020202020204" pitchFamily="34" charset="0"/>
              </a:rPr>
              <a:t> s  rozsadenými </a:t>
            </a:r>
            <a:r>
              <a:rPr lang="sk-SK" i="0" dirty="0">
                <a:latin typeface="Arial" panose="020B0604020202020204" pitchFamily="34" charset="0"/>
                <a:cs typeface="Arial" panose="020B0604020202020204" pitchFamily="34" charset="0"/>
              </a:rPr>
              <a:t>rastlinkami znova postavíme do skleníka alebo na okenný parapet. </a:t>
            </a:r>
            <a:r>
              <a:rPr lang="sk-SK" i="0" dirty="0" smtClean="0">
                <a:latin typeface="Arial" panose="020B0604020202020204" pitchFamily="34" charset="0"/>
                <a:cs typeface="Arial" panose="020B0604020202020204" pitchFamily="34" charset="0"/>
              </a:rPr>
              <a:t> Zo začiatku  </a:t>
            </a:r>
            <a:r>
              <a:rPr lang="sk-SK" i="0" dirty="0">
                <a:latin typeface="Arial" panose="020B0604020202020204" pitchFamily="34" charset="0"/>
                <a:cs typeface="Arial" panose="020B0604020202020204" pitchFamily="34" charset="0"/>
              </a:rPr>
              <a:t>vyžadujú </a:t>
            </a:r>
            <a:r>
              <a:rPr lang="sk-SK" i="0" dirty="0" smtClean="0">
                <a:latin typeface="Arial" panose="020B0604020202020204" pitchFamily="34" charset="0"/>
                <a:cs typeface="Arial" panose="020B0604020202020204" pitchFamily="34" charset="0"/>
              </a:rPr>
              <a:t> väčšie </a:t>
            </a:r>
            <a:r>
              <a:rPr lang="sk-SK" i="0" dirty="0">
                <a:latin typeface="Arial" panose="020B0604020202020204" pitchFamily="34" charset="0"/>
                <a:cs typeface="Arial" panose="020B0604020202020204" pitchFamily="34" charset="0"/>
              </a:rPr>
              <a:t>teplo a mierne zatienenie. Len čo začnú opäť rásť, teplota sa môže znížiť na pôvodnú hodnotu. Vyžadujú viac svetla a častejšie vetranie.</a:t>
            </a:r>
          </a:p>
        </p:txBody>
      </p:sp>
      <p:sp>
        <p:nvSpPr>
          <p:cNvPr id="3" name="Nadpis 2"/>
          <p:cNvSpPr>
            <a:spLocks noGrp="1"/>
          </p:cNvSpPr>
          <p:nvPr>
            <p:ph type="title"/>
          </p:nvPr>
        </p:nvSpPr>
        <p:spPr>
          <a:xfrm>
            <a:off x="179512" y="188640"/>
            <a:ext cx="8784976" cy="720080"/>
          </a:xfrm>
        </p:spPr>
        <p:txBody>
          <a:bodyPr/>
          <a:lstStyle/>
          <a:p>
            <a:pPr algn="ctr"/>
            <a:r>
              <a:rPr lang="sk-SK" sz="3600" b="1" dirty="0">
                <a:solidFill>
                  <a:srgbClr val="CC6600"/>
                </a:solidFill>
                <a:latin typeface="Bookman Old Style" panose="02050604050505020204" pitchFamily="18" charset="0"/>
              </a:rPr>
              <a:t>Sadenie zeleniny</a:t>
            </a:r>
            <a:endParaRPr lang="sk-SK" sz="3600" dirty="0"/>
          </a:p>
        </p:txBody>
      </p:sp>
    </p:spTree>
    <p:extLst>
      <p:ext uri="{BB962C8B-B14F-4D97-AF65-F5344CB8AC3E}">
        <p14:creationId xmlns:p14="http://schemas.microsoft.com/office/powerpoint/2010/main" val="2077758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776864" cy="511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683568" y="6021288"/>
            <a:ext cx="7776864" cy="646331"/>
          </a:xfrm>
          <a:prstGeom prst="rect">
            <a:avLst/>
          </a:prstGeom>
        </p:spPr>
        <p:txBody>
          <a:bodyPr wrap="square">
            <a:spAutoFit/>
          </a:bodyPr>
          <a:lstStyle/>
          <a:p>
            <a:r>
              <a:rPr lang="sk-SK" dirty="0"/>
              <a:t>Rastliny rozsadíme veľmi starostlivo, jamky robíme podľa kolíka, a uchopíme ich za klíčny lístok, nikdy nie za stonku.</a:t>
            </a:r>
          </a:p>
        </p:txBody>
      </p:sp>
    </p:spTree>
    <p:extLst>
      <p:ext uri="{BB962C8B-B14F-4D97-AF65-F5344CB8AC3E}">
        <p14:creationId xmlns:p14="http://schemas.microsoft.com/office/powerpoint/2010/main" val="29679426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CC6600"/>
                </a:solidFill>
                <a:latin typeface="Bookman Old Style" panose="02050604050505020204" pitchFamily="18" charset="0"/>
              </a:rPr>
              <a:t>Sadenie zeleniny</a:t>
            </a:r>
            <a:endParaRPr lang="sk-SK" sz="3600" dirty="0"/>
          </a:p>
        </p:txBody>
      </p:sp>
      <p:sp>
        <p:nvSpPr>
          <p:cNvPr id="4" name="Zástupný symbol obsahu 3"/>
          <p:cNvSpPr>
            <a:spLocks noGrp="1"/>
          </p:cNvSpPr>
          <p:nvPr>
            <p:ph sz="quarter" idx="13"/>
          </p:nvPr>
        </p:nvSpPr>
        <p:spPr>
          <a:xfrm>
            <a:off x="179512" y="908720"/>
            <a:ext cx="8784976" cy="5760640"/>
          </a:xfrm>
        </p:spPr>
        <p:txBody>
          <a:bodyPr/>
          <a:lstStyle/>
          <a:p>
            <a:pPr marL="0" indent="0" algn="ctr">
              <a:buNone/>
            </a:pPr>
            <a:r>
              <a:rPr lang="sk-SK" b="1" i="0" dirty="0" smtClean="0">
                <a:solidFill>
                  <a:srgbClr val="C00000"/>
                </a:solidFill>
                <a:latin typeface="Bookman Old Style" panose="02050604050505020204" pitchFamily="18" charset="0"/>
              </a:rPr>
              <a:t>ZDRAVÉ A VITÁLNE PRIESADY </a:t>
            </a:r>
            <a:r>
              <a:rPr lang="sk-SK" sz="2400" b="1" i="0" dirty="0" smtClean="0">
                <a:solidFill>
                  <a:srgbClr val="C00000"/>
                </a:solidFill>
                <a:latin typeface="Bookman Old Style" panose="02050604050505020204" pitchFamily="18" charset="0"/>
              </a:rPr>
              <a:t>→</a:t>
            </a:r>
            <a:r>
              <a:rPr lang="sk-SK" b="1" i="0" dirty="0" smtClean="0">
                <a:solidFill>
                  <a:srgbClr val="C00000"/>
                </a:solidFill>
                <a:latin typeface="Bookman Old Style" panose="02050604050505020204" pitchFamily="18" charset="0"/>
              </a:rPr>
              <a:t> ZÁKLAD ZDRAVEJ ÚRODY !!!</a:t>
            </a:r>
            <a:endParaRPr lang="sk-SK" sz="2400" b="1" i="0" dirty="0">
              <a:solidFill>
                <a:srgbClr val="C00000"/>
              </a:solidFill>
              <a:latin typeface="Bookman Old Style" panose="020506040505050202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3145532" cy="209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www.zahradnictvoiveta.sk/image/produkty/vm_66_f1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77072"/>
            <a:ext cx="3233936" cy="209866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epo.wbl.sk/Planty/imag25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077072"/>
            <a:ext cx="3145532" cy="209866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sepo.wbl.sk/Planty/priesady_2013/imag28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484785"/>
            <a:ext cx="3233936" cy="209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819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80728"/>
            <a:ext cx="8784976" cy="5686400"/>
          </a:xfrm>
        </p:spPr>
        <p:txBody>
          <a:bodyPr>
            <a:normAutofit/>
          </a:bodyPr>
          <a:lstStyle/>
          <a:p>
            <a:pPr marL="0" indent="0" algn="just">
              <a:buNone/>
            </a:pPr>
            <a:r>
              <a:rPr lang="sk-SK" b="1" i="0" dirty="0">
                <a:solidFill>
                  <a:srgbClr val="CC6600"/>
                </a:solidFill>
                <a:latin typeface="Arial" panose="020B0604020202020204" pitchFamily="34" charset="0"/>
                <a:cs typeface="Arial" panose="020B0604020202020204" pitchFamily="34" charset="0"/>
              </a:rPr>
              <a:t>Vyvýšené záhony</a:t>
            </a:r>
            <a:r>
              <a:rPr lang="sk-SK" b="1" i="0" dirty="0">
                <a:solidFill>
                  <a:srgbClr val="CC9900"/>
                </a:solidFill>
                <a:latin typeface="Arial" panose="020B0604020202020204" pitchFamily="34" charset="0"/>
                <a:cs typeface="Arial" panose="020B0604020202020204" pitchFamily="34" charset="0"/>
              </a:rPr>
              <a:t> </a:t>
            </a:r>
            <a:r>
              <a:rPr lang="sk-SK" i="0" dirty="0">
                <a:latin typeface="Arial" panose="020B0604020202020204" pitchFamily="34" charset="0"/>
                <a:cs typeface="Arial" panose="020B0604020202020204" pitchFamily="34" charset="0"/>
              </a:rPr>
              <a:t>sa používajú tam </a:t>
            </a:r>
            <a:r>
              <a:rPr lang="sk-SK" b="1" i="0" dirty="0">
                <a:solidFill>
                  <a:srgbClr val="CC9900"/>
                </a:solidFill>
                <a:latin typeface="Arial" panose="020B0604020202020204" pitchFamily="34" charset="0"/>
                <a:cs typeface="Arial" panose="020B0604020202020204" pitchFamily="34" charset="0"/>
              </a:rPr>
              <a:t>kde nie je dostatočne kvalitná orná pôda</a:t>
            </a:r>
            <a:r>
              <a:rPr lang="sk-SK" i="0" dirty="0">
                <a:latin typeface="Arial" panose="020B0604020202020204" pitchFamily="34" charset="0"/>
                <a:cs typeface="Arial" panose="020B0604020202020204" pitchFamily="34" charset="0"/>
              </a:rPr>
              <a:t>, primeranej </a:t>
            </a:r>
            <a:r>
              <a:rPr lang="sk-SK" i="0" dirty="0" smtClean="0">
                <a:latin typeface="Arial" panose="020B0604020202020204" pitchFamily="34" charset="0"/>
                <a:cs typeface="Arial" panose="020B0604020202020204" pitchFamily="34" charset="0"/>
              </a:rPr>
              <a:t>hĺbky</a:t>
            </a:r>
            <a:r>
              <a:rPr lang="sk-SK" i="0" dirty="0">
                <a:latin typeface="Arial" panose="020B0604020202020204" pitchFamily="34" charset="0"/>
                <a:cs typeface="Arial" panose="020B0604020202020204" pitchFamily="34" charset="0"/>
              </a:rPr>
              <a:t>, ale aj vtedy, keď chceme využiť všetky výhody týchto záhonov. Rozkladom organického materiálu sa v nich pôda skôr zahrieva, s výsadbou môžeme začať skôr. Zároveň sú dlhodobou zásobárňou živín. Vďaka drenážnej vrstve sa pôda v období výraznejších zrážok nepremokruje. Takýto záhon šetrí náš chrbát. Zároveň nám umožňuje využiť všetok organický odpad zo záhrady, pokosenú trávu, lístie, ktoré postupne zhora dosypujeme</a:t>
            </a:r>
            <a:r>
              <a:rPr lang="sk-SK" i="0" dirty="0" smtClean="0">
                <a:latin typeface="Arial" panose="020B0604020202020204" pitchFamily="34" charset="0"/>
                <a:cs typeface="Arial" panose="020B0604020202020204" pitchFamily="34" charset="0"/>
              </a:rPr>
              <a:t>.</a:t>
            </a:r>
          </a:p>
          <a:p>
            <a:pPr marL="0" indent="0">
              <a:buNone/>
            </a:pPr>
            <a:endParaRPr lang="sk-SK" dirty="0" smtClean="0"/>
          </a:p>
          <a:p>
            <a:pPr marL="0" indent="0" algn="just">
              <a:buNone/>
            </a:pPr>
            <a:r>
              <a:rPr lang="sk-SK" b="1" i="0" dirty="0">
                <a:solidFill>
                  <a:srgbClr val="FF0000"/>
                </a:solidFill>
                <a:latin typeface="Arial" panose="020B0604020202020204" pitchFamily="34" charset="0"/>
                <a:cs typeface="Arial" panose="020B0604020202020204" pitchFamily="34" charset="0"/>
              </a:rPr>
              <a:t>Vyvýšené záhony je najlepšie vybudovať v severojužnom smere</a:t>
            </a:r>
            <a:r>
              <a:rPr lang="sk-SK" i="0" dirty="0">
                <a:latin typeface="Arial" panose="020B0604020202020204" pitchFamily="34" charset="0"/>
                <a:cs typeface="Arial" panose="020B0604020202020204" pitchFamily="34" charset="0"/>
              </a:rPr>
              <a:t>, aby sme zabezpečili optimálne </a:t>
            </a:r>
            <a:r>
              <a:rPr lang="sk-SK" b="1" i="0" dirty="0">
                <a:solidFill>
                  <a:srgbClr val="FF0000"/>
                </a:solidFill>
                <a:latin typeface="Arial" panose="020B0604020202020204" pitchFamily="34" charset="0"/>
                <a:cs typeface="Arial" panose="020B0604020202020204" pitchFamily="34" charset="0"/>
              </a:rPr>
              <a:t>využitie slnečného svetla</a:t>
            </a:r>
            <a:r>
              <a:rPr lang="sk-SK" i="0" dirty="0">
                <a:latin typeface="Arial" panose="020B0604020202020204" pitchFamily="34" charset="0"/>
                <a:cs typeface="Arial" panose="020B0604020202020204" pitchFamily="34" charset="0"/>
              </a:rPr>
              <a:t>. Stavba záhonu sa </a:t>
            </a:r>
            <a:r>
              <a:rPr lang="sk-SK" i="0" dirty="0" smtClean="0">
                <a:latin typeface="Arial" panose="020B0604020202020204" pitchFamily="34" charset="0"/>
                <a:cs typeface="Arial" panose="020B0604020202020204" pitchFamily="34" charset="0"/>
              </a:rPr>
              <a:t>začína </a:t>
            </a:r>
            <a:r>
              <a:rPr lang="sk-SK" i="0" dirty="0">
                <a:latin typeface="Arial" panose="020B0604020202020204" pitchFamily="34" charset="0"/>
                <a:cs typeface="Arial" panose="020B0604020202020204" pitchFamily="34" charset="0"/>
              </a:rPr>
              <a:t>vykopaním jamy hlbokej </a:t>
            </a:r>
            <a:r>
              <a:rPr lang="sk-SK" b="1" i="0" dirty="0">
                <a:solidFill>
                  <a:srgbClr val="800000"/>
                </a:solidFill>
                <a:latin typeface="Arial" panose="020B0604020202020204" pitchFamily="34" charset="0"/>
                <a:cs typeface="Arial" panose="020B0604020202020204" pitchFamily="34" charset="0"/>
              </a:rPr>
              <a:t>cca 30 cm a primerane širokej</a:t>
            </a:r>
            <a:r>
              <a:rPr lang="sk-SK" i="0" dirty="0">
                <a:latin typeface="Arial" panose="020B0604020202020204" pitchFamily="34" charset="0"/>
                <a:cs typeface="Arial" panose="020B0604020202020204" pitchFamily="34" charset="0"/>
              </a:rPr>
              <a:t>, tak aby bol zo strán dostupný celý záhon. Na ochranu pred hrabošmi môžeme jamu vystlať hustým pletivom. </a:t>
            </a:r>
            <a:r>
              <a:rPr lang="sk-SK" b="1" i="0" dirty="0">
                <a:solidFill>
                  <a:srgbClr val="800000"/>
                </a:solidFill>
                <a:latin typeface="Arial" panose="020B0604020202020204" pitchFamily="34" charset="0"/>
                <a:cs typeface="Arial" panose="020B0604020202020204" pitchFamily="34" charset="0"/>
              </a:rPr>
              <a:t>Spodnú vrstvy záhonu vytvoríme z konárov</a:t>
            </a:r>
            <a:r>
              <a:rPr lang="sk-SK" i="0" dirty="0">
                <a:latin typeface="Arial" panose="020B0604020202020204" pitchFamily="34" charset="0"/>
                <a:cs typeface="Arial" panose="020B0604020202020204" pitchFamily="34" charset="0"/>
              </a:rPr>
              <a:t> z rezu drevín, čím zabezpečíme dobré prevzdušnenie pôdy. </a:t>
            </a:r>
            <a:r>
              <a:rPr lang="sk-SK" b="1" i="0" dirty="0">
                <a:solidFill>
                  <a:srgbClr val="800000"/>
                </a:solidFill>
                <a:latin typeface="Arial" panose="020B0604020202020204" pitchFamily="34" charset="0"/>
                <a:cs typeface="Arial" panose="020B0604020202020204" pitchFamily="34" charset="0"/>
              </a:rPr>
              <a:t>Na túto vrstvu</a:t>
            </a:r>
            <a:r>
              <a:rPr lang="sk-SK" i="0" dirty="0">
                <a:latin typeface="Arial" panose="020B0604020202020204" pitchFamily="34" charset="0"/>
                <a:cs typeface="Arial" panose="020B0604020202020204" pitchFamily="34" charset="0"/>
              </a:rPr>
              <a:t> môžeme </a:t>
            </a:r>
            <a:r>
              <a:rPr lang="sk-SK" b="1" i="0" dirty="0">
                <a:solidFill>
                  <a:srgbClr val="800000"/>
                </a:solidFill>
                <a:latin typeface="Arial" panose="020B0604020202020204" pitchFamily="34" charset="0"/>
                <a:cs typeface="Arial" panose="020B0604020202020204" pitchFamily="34" charset="0"/>
              </a:rPr>
              <a:t>poukladať obrátené trsy trávy</a:t>
            </a:r>
            <a:r>
              <a:rPr lang="sk-SK" i="0" dirty="0">
                <a:latin typeface="Arial" panose="020B0604020202020204" pitchFamily="34" charset="0"/>
                <a:cs typeface="Arial" panose="020B0604020202020204" pitchFamily="34" charset="0"/>
              </a:rPr>
              <a:t>, ktoré sme vybrali pri výkope, </a:t>
            </a:r>
            <a:r>
              <a:rPr lang="sk-SK" b="1" i="0" dirty="0">
                <a:solidFill>
                  <a:srgbClr val="800000"/>
                </a:solidFill>
                <a:latin typeface="Arial" panose="020B0604020202020204" pitchFamily="34" charset="0"/>
                <a:cs typeface="Arial" panose="020B0604020202020204" pitchFamily="34" charset="0"/>
              </a:rPr>
              <a:t>vrstvu lístia a hrubého kompostu</a:t>
            </a:r>
            <a:r>
              <a:rPr lang="sk-SK" i="0" dirty="0">
                <a:latin typeface="Arial" panose="020B0604020202020204" pitchFamily="34" charset="0"/>
                <a:cs typeface="Arial" panose="020B0604020202020204" pitchFamily="34" charset="0"/>
              </a:rPr>
              <a:t>. </a:t>
            </a:r>
            <a:r>
              <a:rPr lang="sk-SK" b="1" i="0" dirty="0">
                <a:solidFill>
                  <a:srgbClr val="CC6600"/>
                </a:solidFill>
                <a:latin typeface="Arial" panose="020B0604020202020204" pitchFamily="34" charset="0"/>
                <a:cs typeface="Arial" panose="020B0604020202020204" pitchFamily="34" charset="0"/>
              </a:rPr>
              <a:t>Poslednú vrstvu tvorí zmes jemného kompostu a záhradnej zeminy</a:t>
            </a:r>
            <a:r>
              <a:rPr lang="sk-SK" i="0" dirty="0">
                <a:latin typeface="Arial" panose="020B0604020202020204" pitchFamily="34" charset="0"/>
                <a:cs typeface="Arial" panose="020B0604020202020204" pitchFamily="34" charset="0"/>
              </a:rPr>
              <a:t>. </a:t>
            </a:r>
            <a:r>
              <a:rPr lang="sk-SK" b="1" i="0" dirty="0">
                <a:solidFill>
                  <a:srgbClr val="FF00FF"/>
                </a:solidFill>
                <a:latin typeface="Arial" panose="020B0604020202020204" pitchFamily="34" charset="0"/>
                <a:cs typeface="Arial" panose="020B0604020202020204" pitchFamily="34" charset="0"/>
              </a:rPr>
              <a:t>Výška</a:t>
            </a:r>
            <a:r>
              <a:rPr lang="sk-SK" i="0" dirty="0">
                <a:latin typeface="Arial" panose="020B0604020202020204" pitchFamily="34" charset="0"/>
                <a:cs typeface="Arial" panose="020B0604020202020204" pitchFamily="34" charset="0"/>
              </a:rPr>
              <a:t> záhonu zvykne byť </a:t>
            </a:r>
            <a:r>
              <a:rPr lang="sk-SK" b="1" i="0" dirty="0">
                <a:solidFill>
                  <a:srgbClr val="FF00FF"/>
                </a:solidFill>
                <a:latin typeface="Arial" panose="020B0604020202020204" pitchFamily="34" charset="0"/>
                <a:cs typeface="Arial" panose="020B0604020202020204" pitchFamily="34" charset="0"/>
              </a:rPr>
              <a:t>od 30 do 50 cm</a:t>
            </a:r>
            <a:r>
              <a:rPr lang="sk-SK" i="0" dirty="0">
                <a:latin typeface="Arial" panose="020B0604020202020204" pitchFamily="34" charset="0"/>
                <a:cs typeface="Arial" panose="020B0604020202020204" pitchFamily="34" charset="0"/>
              </a:rPr>
              <a:t> v závislosti od toho, čo v ňom chceme pestovať.</a:t>
            </a:r>
          </a:p>
        </p:txBody>
      </p:sp>
      <p:sp>
        <p:nvSpPr>
          <p:cNvPr id="3" name="Nadpis 2"/>
          <p:cNvSpPr>
            <a:spLocks noGrp="1"/>
          </p:cNvSpPr>
          <p:nvPr>
            <p:ph type="title"/>
          </p:nvPr>
        </p:nvSpPr>
        <p:spPr>
          <a:xfrm>
            <a:off x="107504" y="188640"/>
            <a:ext cx="8856984" cy="720080"/>
          </a:xfrm>
        </p:spPr>
        <p:txBody>
          <a:bodyPr>
            <a:normAutofit/>
          </a:bodyPr>
          <a:lstStyle/>
          <a:p>
            <a:pPr algn="ctr"/>
            <a:r>
              <a:rPr lang="sk-SK" sz="3600" b="1" dirty="0" smtClean="0">
                <a:solidFill>
                  <a:srgbClr val="800000"/>
                </a:solidFill>
                <a:latin typeface="Bookman Old Style" panose="02050604050505020204" pitchFamily="18" charset="0"/>
              </a:rPr>
              <a:t>VYVÝŠENÉ ZÁHONY</a:t>
            </a:r>
            <a:endParaRPr lang="sk-SK" sz="3600" b="1" dirty="0">
              <a:solidFill>
                <a:srgbClr val="800000"/>
              </a:solidFill>
              <a:latin typeface="Bookman Old Style" panose="02050604050505020204" pitchFamily="18" charset="0"/>
            </a:endParaRPr>
          </a:p>
        </p:txBody>
      </p:sp>
    </p:spTree>
    <p:extLst>
      <p:ext uri="{BB962C8B-B14F-4D97-AF65-F5344CB8AC3E}">
        <p14:creationId xmlns:p14="http://schemas.microsoft.com/office/powerpoint/2010/main" val="2855956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1052736"/>
            <a:ext cx="8784976" cy="5614392"/>
          </a:xfrm>
        </p:spPr>
        <p:txBody>
          <a:bodyPr>
            <a:normAutofit fontScale="85000" lnSpcReduction="10000"/>
          </a:bodyPr>
          <a:lstStyle/>
          <a:p>
            <a:pPr marL="0" indent="0">
              <a:buNone/>
            </a:pPr>
            <a:r>
              <a:rPr lang="sk-SK" b="1" i="0" dirty="0">
                <a:solidFill>
                  <a:schemeClr val="accent3">
                    <a:lumMod val="75000"/>
                  </a:schemeClr>
                </a:solidFill>
                <a:latin typeface="Arial" panose="020B0604020202020204" pitchFamily="34" charset="0"/>
                <a:cs typeface="Arial" panose="020B0604020202020204" pitchFamily="34" charset="0"/>
              </a:rPr>
              <a:t>V domácich podmienkach máme k dispozícii veľmi jednoduché a elegantné riešenie tohto problému v podobe využitia vyvýšených záhonov. Vyvýšené záhony s vhodnou výškou a šírkou majú mnoho výhod :</a:t>
            </a: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Sú estetické a nekonečne variabilné. </a:t>
            </a:r>
            <a:r>
              <a:rPr lang="sk-SK" i="0" dirty="0" smtClean="0">
                <a:solidFill>
                  <a:srgbClr val="800000"/>
                </a:solidFill>
                <a:latin typeface="Arial" panose="020B0604020202020204" pitchFamily="34" charset="0"/>
                <a:cs typeface="Arial" panose="020B0604020202020204" pitchFamily="34" charset="0"/>
              </a:rPr>
              <a:t>Dajú sa </a:t>
            </a:r>
            <a:r>
              <a:rPr lang="sk-SK" i="0" dirty="0">
                <a:solidFill>
                  <a:srgbClr val="800000"/>
                </a:solidFill>
                <a:latin typeface="Arial" panose="020B0604020202020204" pitchFamily="34" charset="0"/>
                <a:cs typeface="Arial" panose="020B0604020202020204" pitchFamily="34" charset="0"/>
              </a:rPr>
              <a:t>umiestniť do </a:t>
            </a:r>
            <a:r>
              <a:rPr lang="sk-SK" i="0" dirty="0" smtClean="0">
                <a:solidFill>
                  <a:srgbClr val="800000"/>
                </a:solidFill>
                <a:latin typeface="Arial" panose="020B0604020202020204" pitchFamily="34" charset="0"/>
                <a:cs typeface="Arial" panose="020B0604020202020204" pitchFamily="34" charset="0"/>
              </a:rPr>
              <a:t>vidieckych </a:t>
            </a:r>
            <a:r>
              <a:rPr lang="sk-SK" i="0" dirty="0">
                <a:solidFill>
                  <a:srgbClr val="800000"/>
                </a:solidFill>
                <a:latin typeface="Arial" panose="020B0604020202020204" pitchFamily="34" charset="0"/>
                <a:cs typeface="Arial" panose="020B0604020202020204" pitchFamily="34" charset="0"/>
              </a:rPr>
              <a:t>záhrad, do elegantných, reprezentatívnych, moderných ale aj do tých najmenších mestských záhrad.</a:t>
            </a:r>
          </a:p>
          <a:p>
            <a:pPr>
              <a:buFont typeface="Wingdings" panose="05000000000000000000" pitchFamily="2" charset="2"/>
              <a:buChar char="q"/>
            </a:pPr>
            <a:r>
              <a:rPr lang="sk-SK" b="1" i="0" dirty="0">
                <a:solidFill>
                  <a:srgbClr val="800000"/>
                </a:solidFill>
                <a:latin typeface="Arial" panose="020B0604020202020204" pitchFamily="34" charset="0"/>
                <a:cs typeface="Arial" panose="020B0604020202020204" pitchFamily="34" charset="0"/>
              </a:rPr>
              <a:t>Sú vyrobené z kvalitného dubového dreva ktoré na rozdiel od mäkkých drevín nie je potrebné natierať a udržiavať a tým zamedzíme kontaminácii pôdy náterom</a:t>
            </a:r>
            <a:r>
              <a:rPr lang="sk-SK" b="1" i="0" dirty="0" smtClean="0">
                <a:solidFill>
                  <a:srgbClr val="800000"/>
                </a:solidFill>
                <a:latin typeface="Arial" panose="020B0604020202020204" pitchFamily="34" charset="0"/>
                <a:cs typeface="Arial" panose="020B0604020202020204" pitchFamily="34" charset="0"/>
              </a:rPr>
              <a:t>. Životnosť </a:t>
            </a:r>
            <a:r>
              <a:rPr lang="sk-SK" b="1" i="0" dirty="0">
                <a:solidFill>
                  <a:srgbClr val="800000"/>
                </a:solidFill>
                <a:latin typeface="Arial" panose="020B0604020202020204" pitchFamily="34" charset="0"/>
                <a:cs typeface="Arial" panose="020B0604020202020204" pitchFamily="34" charset="0"/>
              </a:rPr>
              <a:t>dubového dreva je niekoľkonásobná v porovnaní s mäkkým...</a:t>
            </a:r>
            <a:endParaRPr lang="sk-SK" i="0" dirty="0">
              <a:solidFill>
                <a:srgbClr val="80000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Nevyžadujú veľkú plochu , dajú sa postaviť aj na svahu alebo iných málo využiteľných plochách.</a:t>
            </a: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Jednoduchšie sa udržiavajú , nie je potrebné ohýbať sa až k zemi , preto sú vhodné aj pre ľudí so zníženou </a:t>
            </a:r>
            <a:r>
              <a:rPr lang="sk-SK" i="0" dirty="0" smtClean="0">
                <a:solidFill>
                  <a:srgbClr val="800000"/>
                </a:solidFill>
                <a:latin typeface="Arial" panose="020B0604020202020204" pitchFamily="34" charset="0"/>
                <a:cs typeface="Arial" panose="020B0604020202020204" pitchFamily="34" charset="0"/>
              </a:rPr>
              <a:t>mobilitou.</a:t>
            </a:r>
            <a:endParaRPr lang="sk-SK" i="0" dirty="0">
              <a:solidFill>
                <a:srgbClr val="80000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Vyvýšenie je pre mnohých škodcov mechanickou prekážkou.</a:t>
            </a: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Minimalizácia prenosu náletových, aj hlboko koreniacich burín (Zaburiňujú sa podstatne menej ako záhony na úrovni terénu).</a:t>
            </a: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Optimalizácia pôdneho prostredia pre pestovanie konkrétnej plodiny je podstatne jednoduchšia a menej nákladná (napríklad pestovanie čučoriedok, ktoré si vyžadujú kyslé pôdne prostredie). </a:t>
            </a: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Vhodná šírka hriadky umožňuje prístup z oboch strán a na záhon nie je potrebné stúpiť, čo zamedzuje neprirodzenému zhutňovaniu pôdy.</a:t>
            </a: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Nie je potrebné umelé nakyprenie, keďže sme zamedzili zhutňovaniu.</a:t>
            </a:r>
          </a:p>
          <a:p>
            <a:pPr>
              <a:buFont typeface="Wingdings" panose="05000000000000000000" pitchFamily="2" charset="2"/>
              <a:buChar char="q"/>
            </a:pPr>
            <a:r>
              <a:rPr lang="sk-SK" i="0" dirty="0">
                <a:solidFill>
                  <a:srgbClr val="800000"/>
                </a:solidFill>
                <a:latin typeface="Arial" panose="020B0604020202020204" pitchFamily="34" charset="0"/>
                <a:cs typeface="Arial" panose="020B0604020202020204" pitchFamily="34" charset="0"/>
              </a:rPr>
              <a:t>Pokiaľ pravidelne pridávame kompost, pôda sa nevyčerpáva a záhony je možné intenzívne využívať z roka na rok.</a:t>
            </a:r>
          </a:p>
          <a:p>
            <a:pPr marL="0" indent="0">
              <a:buNone/>
            </a:pPr>
            <a:endParaRPr lang="sk-SK" dirty="0">
              <a:solidFill>
                <a:srgbClr val="800000"/>
              </a:solidFill>
            </a:endParaRPr>
          </a:p>
        </p:txBody>
      </p:sp>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spTree>
    <p:extLst>
      <p:ext uri="{BB962C8B-B14F-4D97-AF65-F5344CB8AC3E}">
        <p14:creationId xmlns:p14="http://schemas.microsoft.com/office/powerpoint/2010/main" val="1307070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08720"/>
            <a:ext cx="8784976" cy="5758408"/>
          </a:xfrm>
        </p:spPr>
        <p:txBody>
          <a:bodyPr>
            <a:normAutofit lnSpcReduction="10000"/>
          </a:bodyPr>
          <a:lstStyle/>
          <a:p>
            <a:pPr marL="0" indent="0">
              <a:buNone/>
            </a:pPr>
            <a:r>
              <a:rPr lang="sk-SK" sz="2400" b="1" i="0" dirty="0">
                <a:latin typeface="Arial" panose="020B0604020202020204" pitchFamily="34" charset="0"/>
                <a:cs typeface="Arial" panose="020B0604020202020204" pitchFamily="34" charset="0"/>
              </a:rPr>
              <a:t>Kedy založiť vyvýšený záhon </a:t>
            </a:r>
            <a:endParaRPr lang="sk-SK" sz="2400" b="1" i="0" dirty="0" smtClean="0">
              <a:latin typeface="Arial" panose="020B0604020202020204" pitchFamily="34" charset="0"/>
              <a:cs typeface="Arial" panose="020B0604020202020204" pitchFamily="34" charset="0"/>
            </a:endParaRPr>
          </a:p>
          <a:p>
            <a:pPr marL="0" indent="0">
              <a:buNone/>
            </a:pPr>
            <a:r>
              <a:rPr lang="sk-SK" b="1" i="0" dirty="0" smtClean="0">
                <a:solidFill>
                  <a:schemeClr val="accent3">
                    <a:lumMod val="60000"/>
                    <a:lumOff val="40000"/>
                  </a:schemeClr>
                </a:solidFill>
                <a:latin typeface="Arial" panose="020B0604020202020204" pitchFamily="34" charset="0"/>
                <a:cs typeface="Arial" panose="020B0604020202020204" pitchFamily="34" charset="0"/>
              </a:rPr>
              <a:t>Najvýhodnejšou </a:t>
            </a:r>
            <a:r>
              <a:rPr lang="sk-SK" b="1" i="0" dirty="0">
                <a:solidFill>
                  <a:schemeClr val="accent3">
                    <a:lumMod val="60000"/>
                    <a:lumOff val="40000"/>
                  </a:schemeClr>
                </a:solidFill>
                <a:latin typeface="Arial" panose="020B0604020202020204" pitchFamily="34" charset="0"/>
                <a:cs typeface="Arial" panose="020B0604020202020204" pitchFamily="34" charset="0"/>
              </a:rPr>
              <a:t>dobou na založenie vyvýšeného záhonu je skorá jar </a:t>
            </a:r>
            <a:r>
              <a:rPr lang="sk-SK" i="0" dirty="0">
                <a:latin typeface="Arial" panose="020B0604020202020204" pitchFamily="34" charset="0"/>
                <a:cs typeface="Arial" panose="020B0604020202020204" pitchFamily="34" charset="0"/>
              </a:rPr>
              <a:t>– teda doba, kedy striháme </a:t>
            </a:r>
            <a:r>
              <a:rPr lang="sk-SK" i="0" dirty="0" smtClean="0">
                <a:latin typeface="Arial" panose="020B0604020202020204" pitchFamily="34" charset="0"/>
                <a:cs typeface="Arial" panose="020B0604020202020204" pitchFamily="34" charset="0"/>
              </a:rPr>
              <a:t>stromy </a:t>
            </a:r>
            <a:r>
              <a:rPr lang="sk-SK" i="0" dirty="0">
                <a:latin typeface="Arial" panose="020B0604020202020204" pitchFamily="34" charset="0"/>
                <a:cs typeface="Arial" panose="020B0604020202020204" pitchFamily="34" charset="0"/>
              </a:rPr>
              <a:t>a </a:t>
            </a:r>
            <a:r>
              <a:rPr lang="sk-SK" i="0" dirty="0" smtClean="0">
                <a:latin typeface="Arial" panose="020B0604020202020204" pitchFamily="34" charset="0"/>
                <a:cs typeface="Arial" panose="020B0604020202020204" pitchFamily="34" charset="0"/>
              </a:rPr>
              <a:t>kry. </a:t>
            </a:r>
            <a:r>
              <a:rPr lang="sk-SK" i="0" dirty="0">
                <a:latin typeface="Arial" panose="020B0604020202020204" pitchFamily="34" charset="0"/>
                <a:cs typeface="Arial" panose="020B0604020202020204" pitchFamily="34" charset="0"/>
              </a:rPr>
              <a:t>Z plochy pre budúci vyvýšený záhon </a:t>
            </a:r>
            <a:r>
              <a:rPr lang="sk-SK" b="1" i="0" dirty="0">
                <a:solidFill>
                  <a:srgbClr val="CC6600"/>
                </a:solidFill>
                <a:latin typeface="Arial" panose="020B0604020202020204" pitchFamily="34" charset="0"/>
                <a:cs typeface="Arial" panose="020B0604020202020204" pitchFamily="34" charset="0"/>
              </a:rPr>
              <a:t>najskôr </a:t>
            </a:r>
            <a:r>
              <a:rPr lang="sk-SK" b="1" i="0" dirty="0" smtClean="0">
                <a:solidFill>
                  <a:srgbClr val="CC6600"/>
                </a:solidFill>
                <a:latin typeface="Arial" panose="020B0604020202020204" pitchFamily="34" charset="0"/>
                <a:cs typeface="Arial" panose="020B0604020202020204" pitchFamily="34" charset="0"/>
              </a:rPr>
              <a:t>odkryjeme </a:t>
            </a:r>
            <a:r>
              <a:rPr lang="sk-SK" b="1" i="0" dirty="0">
                <a:solidFill>
                  <a:srgbClr val="CC6600"/>
                </a:solidFill>
                <a:latin typeface="Arial" panose="020B0604020202020204" pitchFamily="34" charset="0"/>
                <a:cs typeface="Arial" panose="020B0604020202020204" pitchFamily="34" charset="0"/>
              </a:rPr>
              <a:t>asi 25 cm vysokú vrstvu zeminy a spodok </a:t>
            </a:r>
            <a:r>
              <a:rPr lang="sk-SK" b="1" i="0" dirty="0" smtClean="0">
                <a:solidFill>
                  <a:srgbClr val="CC6600"/>
                </a:solidFill>
                <a:latin typeface="Arial" panose="020B0604020202020204" pitchFamily="34" charset="0"/>
                <a:cs typeface="Arial" panose="020B0604020202020204" pitchFamily="34" charset="0"/>
              </a:rPr>
              <a:t>skypríme  rýľom</a:t>
            </a:r>
            <a:r>
              <a:rPr lang="sk-SK" i="0" dirty="0" smtClean="0">
                <a:latin typeface="Arial" panose="020B0604020202020204" pitchFamily="34" charset="0"/>
                <a:cs typeface="Arial" panose="020B0604020202020204" pitchFamily="34" charset="0"/>
              </a:rPr>
              <a:t>. Pôda </a:t>
            </a:r>
            <a:r>
              <a:rPr lang="sk-SK" i="0" dirty="0">
                <a:latin typeface="Arial" panose="020B0604020202020204" pitchFamily="34" charset="0"/>
                <a:cs typeface="Arial" panose="020B0604020202020204" pitchFamily="34" charset="0"/>
              </a:rPr>
              <a:t>by mala byť priepustná, aby sa na </a:t>
            </a:r>
            <a:r>
              <a:rPr lang="sk-SK" i="0" dirty="0" smtClean="0">
                <a:latin typeface="Arial" panose="020B0604020202020204" pitchFamily="34" charset="0"/>
                <a:cs typeface="Arial" panose="020B0604020202020204" pitchFamily="34" charset="0"/>
              </a:rPr>
              <a:t>spodku </a:t>
            </a:r>
            <a:r>
              <a:rPr lang="sk-SK" i="0" dirty="0">
                <a:latin typeface="Arial" panose="020B0604020202020204" pitchFamily="34" charset="0"/>
                <a:cs typeface="Arial" panose="020B0604020202020204" pitchFamily="34" charset="0"/>
              </a:rPr>
              <a:t>nedržala voda. Záhon potom naplníme tak, aby </a:t>
            </a:r>
            <a:r>
              <a:rPr lang="sk-SK" b="1" i="0" dirty="0" smtClean="0">
                <a:solidFill>
                  <a:srgbClr val="800000"/>
                </a:solidFill>
                <a:latin typeface="Arial" panose="020B0604020202020204" pitchFamily="34" charset="0"/>
                <a:cs typeface="Arial" panose="020B0604020202020204" pitchFamily="34" charset="0"/>
              </a:rPr>
              <a:t>na dne </a:t>
            </a:r>
            <a:r>
              <a:rPr lang="sk-SK" b="1" i="0" dirty="0">
                <a:solidFill>
                  <a:srgbClr val="800000"/>
                </a:solidFill>
                <a:latin typeface="Arial" panose="020B0604020202020204" pitchFamily="34" charset="0"/>
                <a:cs typeface="Arial" panose="020B0604020202020204" pitchFamily="34" charset="0"/>
              </a:rPr>
              <a:t>ležal najhrubší materiál </a:t>
            </a:r>
            <a:r>
              <a:rPr lang="sk-SK" i="0" dirty="0">
                <a:latin typeface="Arial" panose="020B0604020202020204" pitchFamily="34" charset="0"/>
                <a:cs typeface="Arial" panose="020B0604020202020204" pitchFamily="34" charset="0"/>
              </a:rPr>
              <a:t>a v ďalších vrstvách boli stále jemnejšie rastlinné zvyšky. Každá vrstva by mala byť vysoká asi 25 cm.</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Základ záhonu tvoria hrubé haluze a vetvičky. Ďalšia vrstva je zložená z </a:t>
            </a:r>
            <a:r>
              <a:rPr lang="sk-SK" i="0" dirty="0" smtClean="0">
                <a:latin typeface="Arial" panose="020B0604020202020204" pitchFamily="34" charset="0"/>
                <a:cs typeface="Arial" panose="020B0604020202020204" pitchFamily="34" charset="0"/>
              </a:rPr>
              <a:t>rozdrvených </a:t>
            </a:r>
            <a:r>
              <a:rPr lang="sk-SK" i="0" dirty="0">
                <a:latin typeface="Arial" panose="020B0604020202020204" pitchFamily="34" charset="0"/>
                <a:cs typeface="Arial" panose="020B0604020202020204" pitchFamily="34" charset="0"/>
              </a:rPr>
              <a:t>odrezkov trvaliek </a:t>
            </a:r>
            <a:r>
              <a:rPr lang="sk-SK" i="0" dirty="0" smtClean="0">
                <a:latin typeface="Arial" panose="020B0604020202020204" pitchFamily="34" charset="0"/>
                <a:cs typeface="Arial" panose="020B0604020202020204" pitchFamily="34" charset="0"/>
              </a:rPr>
              <a:t>a krov</a:t>
            </a:r>
            <a:r>
              <a:rPr lang="sk-SK" i="0" dirty="0">
                <a:latin typeface="Arial" panose="020B0604020202020204" pitchFamily="34" charset="0"/>
                <a:cs typeface="Arial" panose="020B0604020202020204" pitchFamily="34" charset="0"/>
              </a:rPr>
              <a:t>, posekanej trávy a lístia. Potom nasleduje čiastočne </a:t>
            </a:r>
            <a:r>
              <a:rPr lang="sk-SK" i="0" dirty="0" smtClean="0">
                <a:latin typeface="Arial" panose="020B0604020202020204" pitchFamily="34" charset="0"/>
                <a:cs typeface="Arial" panose="020B0604020202020204" pitchFamily="34" charset="0"/>
              </a:rPr>
              <a:t>zotletý </a:t>
            </a:r>
            <a:r>
              <a:rPr lang="sk-SK" i="0" dirty="0">
                <a:latin typeface="Arial" panose="020B0604020202020204" pitchFamily="34" charset="0"/>
                <a:cs typeface="Arial" panose="020B0604020202020204" pitchFamily="34" charset="0"/>
              </a:rPr>
              <a:t>kompost. Nakoniec záhon zasypeme vrstvou humusu. Môžeme na to použiť vrstvu zeminy, ktorú sme zo záhona odstránili pri jeho zakladaní. Ako rastlinné zvyšky v záhonu pomaly tlejú, povrch zeminy postupne klesá, preto každý rok doplníme záhon zmesou kompostu a zeminy. Po piatich až šiestich rokoch sa zvyšky rastlín dokonale rozložia.</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Starostlivosť o vyvýšené záhony nie je náročná. V lete ich pravidelne zalievame. Vzhľadom na kyprú pôdu ich povrch totiž podstatne rýchlejšie vysychá, ako na bežnom záhone. Ak nechcete mať vyvýšený záhon len ako kopu zeminy, môžete ho dookola ohradiť. Či už “stavbou” z tehál alebo jednoduchým dreveným ohradením.</a:t>
            </a:r>
            <a:br>
              <a:rPr lang="sk-SK" i="0" dirty="0">
                <a:latin typeface="Arial" panose="020B0604020202020204" pitchFamily="34" charset="0"/>
                <a:cs typeface="Arial" panose="020B0604020202020204" pitchFamily="34" charset="0"/>
              </a:rPr>
            </a:br>
            <a:r>
              <a:rPr lang="sk-SK" i="0" dirty="0">
                <a:latin typeface="Arial" panose="020B0604020202020204" pitchFamily="34" charset="0"/>
                <a:cs typeface="Arial" panose="020B0604020202020204" pitchFamily="34" charset="0"/>
              </a:rPr>
              <a:t/>
            </a:r>
            <a:br>
              <a:rPr lang="sk-SK" i="0" dirty="0">
                <a:latin typeface="Arial" panose="020B0604020202020204" pitchFamily="34" charset="0"/>
                <a:cs typeface="Arial" panose="020B0604020202020204" pitchFamily="34" charset="0"/>
              </a:rPr>
            </a:br>
            <a:endParaRPr lang="sk-SK" i="0" dirty="0">
              <a:latin typeface="Arial" panose="020B0604020202020204" pitchFamily="34" charset="0"/>
              <a:cs typeface="Arial" panose="020B0604020202020204" pitchFamily="34" charset="0"/>
            </a:endParaRPr>
          </a:p>
        </p:txBody>
      </p:sp>
      <p:sp>
        <p:nvSpPr>
          <p:cNvPr id="3" name="Nadpis 2"/>
          <p:cNvSpPr>
            <a:spLocks noGrp="1"/>
          </p:cNvSpPr>
          <p:nvPr>
            <p:ph type="title"/>
          </p:nvPr>
        </p:nvSpPr>
        <p:spPr>
          <a:xfrm>
            <a:off x="179512" y="188640"/>
            <a:ext cx="8784976" cy="648072"/>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spTree>
    <p:extLst>
      <p:ext uri="{BB962C8B-B14F-4D97-AF65-F5344CB8AC3E}">
        <p14:creationId xmlns:p14="http://schemas.microsoft.com/office/powerpoint/2010/main" val="10995403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16632"/>
            <a:ext cx="8784976" cy="648072"/>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sp>
        <p:nvSpPr>
          <p:cNvPr id="5" name="Zástupný symbol obsahu 4"/>
          <p:cNvSpPr>
            <a:spLocks noGrp="1"/>
          </p:cNvSpPr>
          <p:nvPr>
            <p:ph sz="quarter" idx="13"/>
          </p:nvPr>
        </p:nvSpPr>
        <p:spPr>
          <a:xfrm>
            <a:off x="179512" y="764704"/>
            <a:ext cx="8784976" cy="5904656"/>
          </a:xfrm>
        </p:spPr>
        <p:txBody>
          <a:bodyPr/>
          <a:lstStyle/>
          <a:p>
            <a:pPr marL="0" indent="0">
              <a:buNone/>
            </a:pPr>
            <a:r>
              <a:rPr lang="sk-SK" b="1" i="0" dirty="0">
                <a:solidFill>
                  <a:srgbClr val="FF0000"/>
                </a:solidFill>
                <a:latin typeface="Arial" panose="020B0604020202020204" pitchFamily="34" charset="0"/>
                <a:cs typeface="Arial" panose="020B0604020202020204" pitchFamily="34" charset="0"/>
              </a:rPr>
              <a:t>PRACOVNÝ POSTUP</a:t>
            </a:r>
          </a:p>
          <a:p>
            <a:pPr marL="0" indent="0">
              <a:buNone/>
            </a:pPr>
            <a:endParaRPr lang="sk-SK"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37002"/>
            <a:ext cx="6221651" cy="407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ĺžnik 6"/>
          <p:cNvSpPr/>
          <p:nvPr/>
        </p:nvSpPr>
        <p:spPr>
          <a:xfrm>
            <a:off x="1302677" y="5373216"/>
            <a:ext cx="5988631" cy="954107"/>
          </a:xfrm>
          <a:prstGeom prst="rect">
            <a:avLst/>
          </a:prstGeom>
        </p:spPr>
        <p:txBody>
          <a:bodyPr wrap="square">
            <a:spAutoFit/>
          </a:bodyPr>
          <a:lstStyle/>
          <a:p>
            <a:r>
              <a:rPr lang="sk-SK" sz="1400" dirty="0"/>
              <a:t>1. Okraje</a:t>
            </a:r>
            <a:br>
              <a:rPr lang="sk-SK" sz="1400" dirty="0"/>
            </a:br>
            <a:r>
              <a:rPr lang="sk-SK" sz="1400" dirty="0"/>
              <a:t>Môžu byť z drevených trámov, plechu, tehál či kameňov. Záhon môžeme vyplniť vetvami, pridáme hnoj, lístie. Na hnoji však nemožno prvý rok pestovať koreňovú zeleninu.</a:t>
            </a:r>
          </a:p>
        </p:txBody>
      </p:sp>
    </p:spTree>
    <p:extLst>
      <p:ext uri="{BB962C8B-B14F-4D97-AF65-F5344CB8AC3E}">
        <p14:creationId xmlns:p14="http://schemas.microsoft.com/office/powerpoint/2010/main" val="2132533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19672" y="980728"/>
            <a:ext cx="616012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1619672" y="5157192"/>
            <a:ext cx="6192688" cy="1200329"/>
          </a:xfrm>
          <a:prstGeom prst="rect">
            <a:avLst/>
          </a:prstGeom>
        </p:spPr>
        <p:txBody>
          <a:bodyPr wrap="square">
            <a:spAutoFit/>
          </a:bodyPr>
          <a:lstStyle/>
          <a:p>
            <a:r>
              <a:rPr lang="sk-SK" dirty="0"/>
              <a:t>2. Zemina</a:t>
            </a:r>
            <a:br>
              <a:rPr lang="sk-SK" dirty="0"/>
            </a:br>
            <a:r>
              <a:rPr lang="sk-SK" dirty="0"/>
              <a:t>„Vystlaný“ záhon dôkladne zasypeme kompostom zmiešaným s hlinou (napríklad z výkopu pod záhonom). Zeminu môžeme vylepšiť rôznymi prírodnými prísadami.</a:t>
            </a:r>
          </a:p>
        </p:txBody>
      </p:sp>
    </p:spTree>
    <p:extLst>
      <p:ext uri="{BB962C8B-B14F-4D97-AF65-F5344CB8AC3E}">
        <p14:creationId xmlns:p14="http://schemas.microsoft.com/office/powerpoint/2010/main" val="38517849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88640"/>
            <a:ext cx="8712968" cy="720080"/>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19672" y="1052736"/>
            <a:ext cx="605011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1619672" y="5013176"/>
            <a:ext cx="6048672" cy="1200329"/>
          </a:xfrm>
          <a:prstGeom prst="rect">
            <a:avLst/>
          </a:prstGeom>
        </p:spPr>
        <p:txBody>
          <a:bodyPr wrap="square">
            <a:spAutoFit/>
          </a:bodyPr>
          <a:lstStyle/>
          <a:p>
            <a:r>
              <a:rPr lang="sk-SK" dirty="0"/>
              <a:t>3. Piesok</a:t>
            </a:r>
            <a:br>
              <a:rPr lang="sk-SK" dirty="0"/>
            </a:br>
            <a:r>
              <a:rPr lang="sk-SK" dirty="0"/>
              <a:t>Okrem kompostu do ťažkej pôdy pridáme aj piesok. Vhodné sú aj drevené uhlie, kamenná múčka (pre minerály) či perlit, ktorý viaže vodu. Zohnať sa dá aj zeolit či vermikulit.</a:t>
            </a:r>
          </a:p>
        </p:txBody>
      </p:sp>
    </p:spTree>
    <p:extLst>
      <p:ext uri="{BB962C8B-B14F-4D97-AF65-F5344CB8AC3E}">
        <p14:creationId xmlns:p14="http://schemas.microsoft.com/office/powerpoint/2010/main" val="5798715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720080"/>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5681728" cy="371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1619672" y="5013176"/>
            <a:ext cx="5688632" cy="1477328"/>
          </a:xfrm>
          <a:prstGeom prst="rect">
            <a:avLst/>
          </a:prstGeom>
        </p:spPr>
        <p:txBody>
          <a:bodyPr wrap="square">
            <a:spAutoFit/>
          </a:bodyPr>
          <a:lstStyle/>
          <a:p>
            <a:r>
              <a:rPr lang="sk-SK" dirty="0"/>
              <a:t>4. Úprava</a:t>
            </a:r>
            <a:br>
              <a:rPr lang="sk-SK" dirty="0"/>
            </a:br>
            <a:r>
              <a:rPr lang="sk-SK" dirty="0"/>
              <a:t>Pôdu aj so „zlepšovákmi“ dobre zryjeme, aby sa všetko premiešalo. Ak na ňu nebudeme šliapať, už nikdy ju nemusíme ryť. Pred výsevom vždy stačí povrch len uhrabať.</a:t>
            </a:r>
          </a:p>
        </p:txBody>
      </p:sp>
    </p:spTree>
    <p:extLst>
      <p:ext uri="{BB962C8B-B14F-4D97-AF65-F5344CB8AC3E}">
        <p14:creationId xmlns:p14="http://schemas.microsoft.com/office/powerpoint/2010/main" val="104621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1052736"/>
            <a:ext cx="8568952" cy="5760640"/>
          </a:xfrm>
        </p:spPr>
        <p:txBody>
          <a:bodyPr>
            <a:normAutofit lnSpcReduction="10000"/>
          </a:bodyPr>
          <a:lstStyle/>
          <a:p>
            <a:pPr marL="0" indent="0">
              <a:buNone/>
            </a:pPr>
            <a:r>
              <a:rPr lang="sk-SK" b="1" dirty="0" smtClean="0">
                <a:solidFill>
                  <a:schemeClr val="accent3"/>
                </a:solidFill>
                <a:latin typeface="Times New Roman"/>
                <a:cs typeface="Times New Roman"/>
              </a:rPr>
              <a:t>►</a:t>
            </a:r>
            <a:r>
              <a:rPr lang="sk-SK" b="1" dirty="0" smtClean="0">
                <a:latin typeface="Times New Roman"/>
                <a:cs typeface="Times New Roman"/>
              </a:rPr>
              <a:t> </a:t>
            </a:r>
            <a:r>
              <a:rPr lang="sk-SK" b="1" dirty="0" smtClean="0"/>
              <a:t>Zemiaky</a:t>
            </a:r>
            <a:endParaRPr lang="sk-SK" b="1" dirty="0"/>
          </a:p>
          <a:p>
            <a:pPr marL="0" indent="0" algn="just">
              <a:buNone/>
            </a:pPr>
            <a:r>
              <a:rPr lang="sk-SK" dirty="0"/>
              <a:t>Najrozšírenejší a najviac pestovaný druh zeleniny, všestranného využitia, bohatého na vitamíny a minerálne látky, vhodný pre všetky druhy diét, umožňujú viaceré druhy tepelných úprav</a:t>
            </a:r>
            <a:r>
              <a:rPr lang="sk-SK" dirty="0" smtClean="0"/>
              <a:t>.</a:t>
            </a:r>
          </a:p>
          <a:p>
            <a:pPr marL="0" indent="0">
              <a:buNone/>
            </a:pPr>
            <a:r>
              <a:rPr lang="sk-SK" b="1" dirty="0" smtClean="0">
                <a:solidFill>
                  <a:schemeClr val="accent3"/>
                </a:solidFill>
                <a:latin typeface="Times New Roman"/>
                <a:cs typeface="Times New Roman"/>
              </a:rPr>
              <a:t>►</a:t>
            </a:r>
            <a:r>
              <a:rPr lang="sk-SK" b="1" dirty="0" smtClean="0">
                <a:latin typeface="Times New Roman"/>
                <a:cs typeface="Times New Roman"/>
              </a:rPr>
              <a:t> </a:t>
            </a:r>
            <a:r>
              <a:rPr lang="sk-SK" b="1" dirty="0"/>
              <a:t>Batát</a:t>
            </a:r>
          </a:p>
          <a:p>
            <a:pPr marL="0" indent="0" algn="just">
              <a:buNone/>
            </a:pPr>
            <a:r>
              <a:rPr lang="sk-SK" dirty="0"/>
              <a:t>Batát alebo </a:t>
            </a:r>
            <a:r>
              <a:rPr lang="sk-SK" dirty="0" smtClean="0"/>
              <a:t> </a:t>
            </a:r>
            <a:r>
              <a:rPr lang="sk-SK" dirty="0"/>
              <a:t>sladký zemiak je koreňová hľuza </a:t>
            </a:r>
            <a:r>
              <a:rPr lang="sk-SK" dirty="0" smtClean="0"/>
              <a:t>povojníka batátového. </a:t>
            </a:r>
            <a:r>
              <a:rPr lang="sk-SK" dirty="0"/>
              <a:t>Obsahuje </a:t>
            </a:r>
            <a:r>
              <a:rPr lang="sk-SK" dirty="0" smtClean="0"/>
              <a:t>cukor </a:t>
            </a:r>
            <a:r>
              <a:rPr lang="sk-SK" dirty="0"/>
              <a:t>a </a:t>
            </a:r>
            <a:r>
              <a:rPr lang="sk-SK" dirty="0" smtClean="0"/>
              <a:t>škrob. </a:t>
            </a:r>
            <a:r>
              <a:rPr lang="sk-SK" dirty="0"/>
              <a:t>V tropických oblastiach nahrádza </a:t>
            </a:r>
            <a:r>
              <a:rPr lang="sk-SK" dirty="0" smtClean="0"/>
              <a:t>zemiaky. </a:t>
            </a:r>
            <a:r>
              <a:rPr lang="sk-SK" dirty="0"/>
              <a:t>Pochádza, rovnako ako zemiak, zo </a:t>
            </a:r>
            <a:r>
              <a:rPr lang="sk-SK" dirty="0" smtClean="0"/>
              <a:t>strednej Ameriky. </a:t>
            </a:r>
          </a:p>
          <a:p>
            <a:pPr marL="0" indent="0">
              <a:buNone/>
            </a:pPr>
            <a:r>
              <a:rPr lang="sk-SK" b="1" dirty="0" smtClean="0">
                <a:solidFill>
                  <a:schemeClr val="accent3"/>
                </a:solidFill>
                <a:latin typeface="Times New Roman"/>
                <a:cs typeface="Times New Roman"/>
              </a:rPr>
              <a:t>►</a:t>
            </a:r>
            <a:r>
              <a:rPr lang="sk-SK" b="1" dirty="0" smtClean="0">
                <a:latin typeface="Times New Roman"/>
                <a:cs typeface="Times New Roman"/>
              </a:rPr>
              <a:t> </a:t>
            </a:r>
            <a:r>
              <a:rPr lang="sk-SK" b="1" dirty="0"/>
              <a:t>Hadomor španielsky (čierny koreň</a:t>
            </a:r>
            <a:r>
              <a:rPr lang="sk-SK" b="1" dirty="0" smtClean="0"/>
              <a:t>)</a:t>
            </a:r>
          </a:p>
          <a:p>
            <a:pPr marL="0" indent="0" algn="just">
              <a:buNone/>
            </a:pPr>
            <a:r>
              <a:rPr lang="sk-SK" dirty="0"/>
              <a:t>Čierny koreň je podobný mrkve alebo petržlenu, je dobre odolný voči mrazom. Dužina je snehovobiela a krehká. Po akomkoľvek zásahu z koreňa vyteká latex, čo je hustá biela </a:t>
            </a:r>
            <a:r>
              <a:rPr lang="sk-SK" dirty="0" smtClean="0"/>
              <a:t>šťava</a:t>
            </a:r>
            <a:r>
              <a:rPr lang="sk-SK" dirty="0"/>
              <a:t>, ktorá po niekoľkých minútach zaschne a na mieste sa vytvorí biely povlak</a:t>
            </a:r>
            <a:r>
              <a:rPr lang="sk-SK" dirty="0" smtClean="0"/>
              <a:t>.</a:t>
            </a:r>
          </a:p>
          <a:p>
            <a:pPr marL="0" indent="0" algn="just">
              <a:buNone/>
            </a:pPr>
            <a:r>
              <a:rPr lang="sk-SK" b="1" dirty="0" smtClean="0">
                <a:solidFill>
                  <a:schemeClr val="accent3"/>
                </a:solidFill>
                <a:latin typeface="Times New Roman"/>
                <a:cs typeface="Times New Roman"/>
              </a:rPr>
              <a:t>►</a:t>
            </a:r>
            <a:r>
              <a:rPr lang="sk-SK" b="1" dirty="0" smtClean="0">
                <a:latin typeface="Times New Roman"/>
                <a:cs typeface="Times New Roman"/>
              </a:rPr>
              <a:t> </a:t>
            </a:r>
            <a:r>
              <a:rPr lang="sk-SK" b="1" dirty="0" smtClean="0"/>
              <a:t>Kvaka</a:t>
            </a:r>
          </a:p>
          <a:p>
            <a:pPr marL="0" indent="0" algn="just">
              <a:buNone/>
            </a:pPr>
            <a:r>
              <a:rPr lang="sk-SK" dirty="0"/>
              <a:t>Kvaka je koreňová zelenina blízka vodnici (okrúhlici), no je menej pikantná a dorastá do väčších rozmerov. Na jedlo sa používajú listy a koreň. Vysieva sa v marci až apríli. Nemá rada čerstvo pohnojenú pôdu. Býva bielej, zelenkavej, žltej alebo fialovej farby</a:t>
            </a:r>
            <a:r>
              <a:rPr lang="sk-SK" dirty="0" smtClean="0"/>
              <a:t>.</a:t>
            </a:r>
          </a:p>
          <a:p>
            <a:pPr marL="0" indent="0">
              <a:buNone/>
            </a:pPr>
            <a:r>
              <a:rPr lang="sk-SK" b="1" dirty="0" smtClean="0">
                <a:solidFill>
                  <a:schemeClr val="accent3"/>
                </a:solidFill>
                <a:latin typeface="Times New Roman"/>
                <a:cs typeface="Times New Roman"/>
              </a:rPr>
              <a:t>►</a:t>
            </a:r>
            <a:r>
              <a:rPr lang="sk-SK" b="1" dirty="0" smtClean="0">
                <a:latin typeface="Times New Roman"/>
                <a:cs typeface="Times New Roman"/>
              </a:rPr>
              <a:t> </a:t>
            </a:r>
            <a:r>
              <a:rPr lang="sk-SK" b="1" dirty="0" smtClean="0"/>
              <a:t>Okrúhlica</a:t>
            </a:r>
          </a:p>
          <a:p>
            <a:pPr marL="0" indent="0" algn="just">
              <a:buNone/>
            </a:pPr>
            <a:r>
              <a:rPr lang="sk-SK" dirty="0" smtClean="0"/>
              <a:t>patrí </a:t>
            </a:r>
            <a:r>
              <a:rPr lang="sk-SK" dirty="0"/>
              <a:t>do čeľade kapustovitých. Poznali ju už naši prastarí rodičia ako doplnkovú plodinu. Pre jej dobrú prispôsobivosť k chladnejším podmienkam sa pestovala najmä v podhorských a horských oblastiach.</a:t>
            </a:r>
          </a:p>
        </p:txBody>
      </p:sp>
      <p:sp>
        <p:nvSpPr>
          <p:cNvPr id="3" name="Nadpis 2"/>
          <p:cNvSpPr>
            <a:spLocks noGrp="1"/>
          </p:cNvSpPr>
          <p:nvPr>
            <p:ph type="title"/>
          </p:nvPr>
        </p:nvSpPr>
        <p:spPr>
          <a:xfrm>
            <a:off x="1619672" y="332656"/>
            <a:ext cx="6480720" cy="648072"/>
          </a:xfrm>
        </p:spPr>
        <p:txBody>
          <a:bodyPr>
            <a:normAutofit/>
          </a:bodyPr>
          <a:lstStyle/>
          <a:p>
            <a:pPr algn="ctr"/>
            <a:r>
              <a:rPr lang="sk-SK" sz="3600" b="1" dirty="0">
                <a:solidFill>
                  <a:schemeClr val="accent3">
                    <a:lumMod val="60000"/>
                    <a:lumOff val="40000"/>
                  </a:schemeClr>
                </a:solidFill>
                <a:latin typeface="Bookman Old Style" panose="02050604050505020204" pitchFamily="18" charset="0"/>
              </a:rPr>
              <a:t>KOREŇOVÁ  ZELENINA</a:t>
            </a:r>
            <a:endParaRPr lang="sk-SK" sz="3600" dirty="0"/>
          </a:p>
        </p:txBody>
      </p:sp>
    </p:spTree>
    <p:extLst>
      <p:ext uri="{BB962C8B-B14F-4D97-AF65-F5344CB8AC3E}">
        <p14:creationId xmlns:p14="http://schemas.microsoft.com/office/powerpoint/2010/main" val="4010005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12968" cy="720080"/>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76135" y="980728"/>
            <a:ext cx="5791730" cy="379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1691680" y="4797152"/>
            <a:ext cx="5832648" cy="923330"/>
          </a:xfrm>
          <a:prstGeom prst="rect">
            <a:avLst/>
          </a:prstGeom>
        </p:spPr>
        <p:txBody>
          <a:bodyPr wrap="square">
            <a:spAutoFit/>
          </a:bodyPr>
          <a:lstStyle/>
          <a:p>
            <a:r>
              <a:rPr lang="sk-SK" dirty="0"/>
              <a:t>Musí byť kyprá a vzdušná. Humus drží vlahu aj živiny pohromade. Pôdne mikroorganizmy hnoja rastliny svojimi mikroskopickými výkalmi. Nikdy nepoužívame chémiu.</a:t>
            </a:r>
          </a:p>
        </p:txBody>
      </p:sp>
    </p:spTree>
    <p:extLst>
      <p:ext uri="{BB962C8B-B14F-4D97-AF65-F5344CB8AC3E}">
        <p14:creationId xmlns:p14="http://schemas.microsoft.com/office/powerpoint/2010/main" val="4094192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12968" cy="720080"/>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76135" y="980728"/>
            <a:ext cx="5791730" cy="379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1691680" y="4797152"/>
            <a:ext cx="5760640" cy="1200329"/>
          </a:xfrm>
          <a:prstGeom prst="rect">
            <a:avLst/>
          </a:prstGeom>
        </p:spPr>
        <p:txBody>
          <a:bodyPr wrap="square">
            <a:spAutoFit/>
          </a:bodyPr>
          <a:lstStyle/>
          <a:p>
            <a:r>
              <a:rPr lang="sk-SK" dirty="0"/>
              <a:t>6. Cestička a výsadba</a:t>
            </a:r>
            <a:br>
              <a:rPr lang="sk-SK" dirty="0"/>
            </a:br>
            <a:r>
              <a:rPr lang="sk-SK" dirty="0"/>
              <a:t>Aby sme nestúpali na pôdu, drevenou latou si vytýčime na záhone cestičku. Na oddelených políčkach semienka ľahko zapravíme pod povrch pôdy hrabľami.</a:t>
            </a:r>
          </a:p>
        </p:txBody>
      </p:sp>
    </p:spTree>
    <p:extLst>
      <p:ext uri="{BB962C8B-B14F-4D97-AF65-F5344CB8AC3E}">
        <p14:creationId xmlns:p14="http://schemas.microsoft.com/office/powerpoint/2010/main" val="3079911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792088"/>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91680" y="980728"/>
            <a:ext cx="5846296" cy="382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1691680" y="4869160"/>
            <a:ext cx="5832648" cy="1477328"/>
          </a:xfrm>
          <a:prstGeom prst="rect">
            <a:avLst/>
          </a:prstGeom>
        </p:spPr>
        <p:txBody>
          <a:bodyPr wrap="square">
            <a:spAutoFit/>
          </a:bodyPr>
          <a:lstStyle/>
          <a:p>
            <a:r>
              <a:rPr lang="sk-SK" dirty="0"/>
              <a:t>7. Voľba plodín</a:t>
            </a:r>
            <a:br>
              <a:rPr lang="sk-SK" dirty="0"/>
            </a:br>
            <a:r>
              <a:rPr lang="sk-SK" dirty="0"/>
              <a:t>Výber plodín závisí od vyhnojenia záhona. Niektoré druhy zvládajú nerozložený hnoj dobre (dyne), s inými počkáme rok (koreňová zelenina). Rozlišujeme plodiny 1., 2. alebo 3. trate.</a:t>
            </a:r>
          </a:p>
        </p:txBody>
      </p:sp>
    </p:spTree>
    <p:extLst>
      <p:ext uri="{BB962C8B-B14F-4D97-AF65-F5344CB8AC3E}">
        <p14:creationId xmlns:p14="http://schemas.microsoft.com/office/powerpoint/2010/main" val="2856153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8784976" cy="792088"/>
          </a:xfrm>
        </p:spPr>
        <p:txBody>
          <a:bodyPr>
            <a:normAutofit/>
          </a:bodyPr>
          <a:lstStyle/>
          <a:p>
            <a:pPr algn="ctr"/>
            <a:r>
              <a:rPr lang="sk-SK" sz="3600" b="1" dirty="0">
                <a:solidFill>
                  <a:srgbClr val="800000"/>
                </a:solidFill>
                <a:latin typeface="Bookman Old Style" panose="02050604050505020204" pitchFamily="18" charset="0"/>
              </a:rPr>
              <a:t>VYVÝŠENÉ ZÁHONY</a:t>
            </a:r>
            <a:endParaRPr lang="sk-SK" sz="3600" dirty="0"/>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91680" y="980728"/>
            <a:ext cx="5846296" cy="382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ĺžnik 3"/>
          <p:cNvSpPr/>
          <p:nvPr/>
        </p:nvSpPr>
        <p:spPr>
          <a:xfrm>
            <a:off x="1691680" y="4869160"/>
            <a:ext cx="5832648" cy="1477328"/>
          </a:xfrm>
          <a:prstGeom prst="rect">
            <a:avLst/>
          </a:prstGeom>
        </p:spPr>
        <p:txBody>
          <a:bodyPr wrap="square">
            <a:spAutoFit/>
          </a:bodyPr>
          <a:lstStyle/>
          <a:p>
            <a:r>
              <a:rPr lang="sk-SK" dirty="0"/>
              <a:t>8. Burina</a:t>
            </a:r>
            <a:br>
              <a:rPr lang="sk-SK" dirty="0"/>
            </a:br>
            <a:r>
              <a:rPr lang="sk-SK" dirty="0"/>
              <a:t>Burinu vytrhávame, každý rok jej bude výrazne menej. V zaburinených pôdach prvé roky pestujeme zeleninu radšej zo sadeníc v mulči. Čím viac humusu v pôde, tým menej buriny.</a:t>
            </a:r>
          </a:p>
        </p:txBody>
      </p:sp>
    </p:spTree>
    <p:extLst>
      <p:ext uri="{BB962C8B-B14F-4D97-AF65-F5344CB8AC3E}">
        <p14:creationId xmlns:p14="http://schemas.microsoft.com/office/powerpoint/2010/main" val="3752754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251520" y="332656"/>
            <a:ext cx="8640960" cy="6264696"/>
          </a:xfrm>
        </p:spPr>
        <p:txBody>
          <a:bodyPr>
            <a:normAutofit/>
          </a:bodyPr>
          <a:lstStyle/>
          <a:p>
            <a:pPr marL="0" indent="0" algn="ctr">
              <a:buNone/>
            </a:pPr>
            <a:r>
              <a:rPr lang="sk-SK" sz="5400" b="1" i="0" dirty="0" smtClean="0">
                <a:solidFill>
                  <a:srgbClr val="FF0000"/>
                </a:solidFill>
                <a:latin typeface="Bookman Old Style" panose="02050604050505020204" pitchFamily="18" charset="0"/>
              </a:rPr>
              <a:t>Ďakujem za pozornosť</a:t>
            </a:r>
            <a:endParaRPr lang="sk-SK" sz="5400" b="1" i="0" dirty="0">
              <a:solidFill>
                <a:srgbClr val="FF0000"/>
              </a:solidFill>
              <a:latin typeface="Bookman Old Style" panose="020506040505050202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208365" cy="475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17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3"/>
          </p:nvPr>
        </p:nvSpPr>
        <p:spPr>
          <a:xfrm>
            <a:off x="179512" y="980728"/>
            <a:ext cx="8784976" cy="5688632"/>
          </a:xfrm>
        </p:spPr>
        <p:txBody>
          <a:bodyPr>
            <a:normAutofit fontScale="92500" lnSpcReduction="10000"/>
          </a:bodyPr>
          <a:lstStyle/>
          <a:p>
            <a:pPr marL="0" indent="0">
              <a:buNone/>
            </a:pPr>
            <a:r>
              <a:rPr lang="sk-SK" b="1" dirty="0">
                <a:solidFill>
                  <a:srgbClr val="00B050"/>
                </a:solidFill>
                <a:latin typeface="Times New Roman"/>
                <a:cs typeface="Times New Roman"/>
              </a:rPr>
              <a:t>►</a:t>
            </a:r>
            <a:r>
              <a:rPr lang="sk-SK" b="1" dirty="0">
                <a:latin typeface="Times New Roman"/>
                <a:cs typeface="Times New Roman"/>
              </a:rPr>
              <a:t> </a:t>
            </a:r>
            <a:r>
              <a:rPr lang="sk-SK" b="1" dirty="0" smtClean="0"/>
              <a:t>Hlávkový šalát</a:t>
            </a:r>
            <a:endParaRPr lang="sk-SK" b="1" dirty="0"/>
          </a:p>
          <a:p>
            <a:pPr marL="0" indent="0">
              <a:buNone/>
            </a:pPr>
            <a:r>
              <a:rPr lang="sk-SK" dirty="0"/>
              <a:t>jeden z </a:t>
            </a:r>
            <a:r>
              <a:rPr lang="sk-SK" dirty="0" smtClean="0"/>
              <a:t>najst</a:t>
            </a:r>
            <a:r>
              <a:rPr lang="sk-SK" dirty="0"/>
              <a:t>. </a:t>
            </a:r>
            <a:r>
              <a:rPr lang="sk-SK" dirty="0" smtClean="0"/>
              <a:t>druhov zeleniny, </a:t>
            </a:r>
            <a:r>
              <a:rPr lang="sk-SK" dirty="0"/>
              <a:t>má </a:t>
            </a:r>
            <a:r>
              <a:rPr lang="sk-SK" dirty="0" smtClean="0"/>
              <a:t>uzavreté </a:t>
            </a:r>
            <a:r>
              <a:rPr lang="sk-SK" dirty="0"/>
              <a:t>hlávky z </a:t>
            </a:r>
            <a:r>
              <a:rPr lang="sk-SK" dirty="0" smtClean="0"/>
              <a:t>krehkých listov, ľahko sa pestuje </a:t>
            </a:r>
            <a:r>
              <a:rPr lang="sk-SK" dirty="0"/>
              <a:t>a obsahuje skoro </a:t>
            </a:r>
            <a:r>
              <a:rPr lang="sk-SK" dirty="0" smtClean="0"/>
              <a:t>všetky </a:t>
            </a:r>
            <a:r>
              <a:rPr lang="sk-SK" dirty="0"/>
              <a:t>nutné </a:t>
            </a:r>
            <a:r>
              <a:rPr lang="sk-SK" dirty="0" smtClean="0"/>
              <a:t>vitamíny.</a:t>
            </a:r>
          </a:p>
          <a:p>
            <a:pPr marL="0" indent="0">
              <a:buNone/>
            </a:pPr>
            <a:r>
              <a:rPr lang="sk-SK" b="1" dirty="0" smtClean="0">
                <a:solidFill>
                  <a:srgbClr val="00B050"/>
                </a:solidFill>
                <a:latin typeface="Times New Roman"/>
                <a:cs typeface="Times New Roman"/>
              </a:rPr>
              <a:t>►</a:t>
            </a:r>
            <a:r>
              <a:rPr lang="sk-SK" b="1" dirty="0" smtClean="0">
                <a:latin typeface="Times New Roman"/>
                <a:cs typeface="Times New Roman"/>
              </a:rPr>
              <a:t> </a:t>
            </a:r>
            <a:r>
              <a:rPr lang="sk-SK" b="1" dirty="0" smtClean="0"/>
              <a:t>Ľadový šalát</a:t>
            </a:r>
            <a:endParaRPr lang="sk-SK" b="1" dirty="0"/>
          </a:p>
          <a:p>
            <a:pPr marL="0" indent="0">
              <a:buNone/>
            </a:pPr>
            <a:r>
              <a:rPr lang="sk-SK" dirty="0"/>
              <a:t>oproti hlávkovému </a:t>
            </a:r>
            <a:r>
              <a:rPr lang="sk-SK" dirty="0" smtClean="0"/>
              <a:t>vytvára </a:t>
            </a:r>
            <a:r>
              <a:rPr lang="sk-SK" dirty="0"/>
              <a:t>husté a pevné hlávky, </a:t>
            </a:r>
            <a:r>
              <a:rPr lang="sk-SK" dirty="0" smtClean="0"/>
              <a:t>navyše </a:t>
            </a:r>
            <a:r>
              <a:rPr lang="sk-SK" dirty="0"/>
              <a:t>má </a:t>
            </a:r>
            <a:r>
              <a:rPr lang="sk-SK" dirty="0" smtClean="0"/>
              <a:t>väčšie </a:t>
            </a:r>
            <a:r>
              <a:rPr lang="sk-SK" dirty="0"/>
              <a:t>nároky na živiny, ale </a:t>
            </a:r>
            <a:r>
              <a:rPr lang="sk-SK" dirty="0" smtClean="0"/>
              <a:t>môže sa </a:t>
            </a:r>
            <a:r>
              <a:rPr lang="sk-SK" dirty="0"/>
              <a:t>po určitou dobu </a:t>
            </a:r>
            <a:r>
              <a:rPr lang="sk-SK" dirty="0" smtClean="0"/>
              <a:t>skladovať.</a:t>
            </a:r>
          </a:p>
          <a:p>
            <a:pPr marL="0" indent="0">
              <a:buNone/>
            </a:pPr>
            <a:r>
              <a:rPr lang="sk-SK" b="1" dirty="0" smtClean="0">
                <a:solidFill>
                  <a:srgbClr val="00B050"/>
                </a:solidFill>
                <a:latin typeface="Times New Roman"/>
                <a:cs typeface="Times New Roman"/>
              </a:rPr>
              <a:t>► </a:t>
            </a:r>
            <a:r>
              <a:rPr lang="sk-SK" b="1" dirty="0" smtClean="0"/>
              <a:t>Rímsky šalát</a:t>
            </a:r>
          </a:p>
          <a:p>
            <a:pPr marL="0" indent="0" algn="just">
              <a:buNone/>
            </a:pPr>
            <a:r>
              <a:rPr lang="sk-SK" dirty="0" smtClean="0"/>
              <a:t>Listy </a:t>
            </a:r>
            <a:r>
              <a:rPr lang="sk-SK" dirty="0"/>
              <a:t>rôznej farby (od zelenej po červenú) majú v porovnaní s inými šalátmi trochu nevýraznú chuť, preto sa často kombinujú s výraznými bylinkami a ostrejšou zálievkou. Rímsky šalát sa dá dobre dusiť alebo piecť, a tiež použiť ako prísada do polievok. Na rozdiel od iných šalátových listov zostane čerstvý rímsky šalát aj pri tejto úprave relatívne pevný. </a:t>
            </a:r>
          </a:p>
          <a:p>
            <a:pPr marL="0" indent="0">
              <a:buNone/>
            </a:pPr>
            <a:r>
              <a:rPr lang="sk-SK" b="1" dirty="0" smtClean="0">
                <a:solidFill>
                  <a:srgbClr val="00B050"/>
                </a:solidFill>
                <a:latin typeface="Times New Roman"/>
                <a:cs typeface="Times New Roman"/>
              </a:rPr>
              <a:t>►</a:t>
            </a:r>
            <a:r>
              <a:rPr lang="sk-SK" b="1" dirty="0" smtClean="0"/>
              <a:t> Červená </a:t>
            </a:r>
            <a:r>
              <a:rPr lang="sk-SK" b="1" dirty="0"/>
              <a:t>čakanka (radicchio rosso, Treviso</a:t>
            </a:r>
            <a:r>
              <a:rPr lang="sk-SK" b="1" dirty="0" smtClean="0"/>
              <a:t>)</a:t>
            </a:r>
          </a:p>
          <a:p>
            <a:pPr marL="0" indent="0" algn="just">
              <a:buNone/>
            </a:pPr>
            <a:r>
              <a:rPr lang="sk-SK" dirty="0" smtClean="0"/>
              <a:t> </a:t>
            </a:r>
            <a:r>
              <a:rPr lang="sk-SK" dirty="0"/>
              <a:t>Pevné hlavičky červených druhov čakanky majú výrazne horkastú chuť. Používajú sa predovšetkým pre oživenie miešaných šalátov. Najviac horkosti je skrytej v stopke, oplatí sa preto čakanku zdola zrezať. Ďalším tipom, ako zbaviť listy čakanky nadmernej horkosti, je ponoriť ju na pár sekúnd do teplej vody. jemne </a:t>
            </a:r>
            <a:r>
              <a:rPr lang="sk-SK" dirty="0" smtClean="0"/>
              <a:t>nahorklý šalát</a:t>
            </a:r>
            <a:r>
              <a:rPr lang="sk-SK" dirty="0"/>
              <a:t>, </a:t>
            </a:r>
            <a:r>
              <a:rPr lang="sk-SK" dirty="0" smtClean="0"/>
              <a:t>biele </a:t>
            </a:r>
            <a:r>
              <a:rPr lang="sk-SK" dirty="0"/>
              <a:t>pruhované červené listy, bohatý na </a:t>
            </a:r>
            <a:r>
              <a:rPr lang="sk-SK" dirty="0" smtClean="0"/>
              <a:t>vitamíny.</a:t>
            </a:r>
          </a:p>
          <a:p>
            <a:pPr marL="0" indent="0">
              <a:buNone/>
            </a:pPr>
            <a:r>
              <a:rPr lang="sk-SK" b="1" dirty="0">
                <a:solidFill>
                  <a:srgbClr val="00B050"/>
                </a:solidFill>
                <a:latin typeface="Times New Roman"/>
                <a:cs typeface="Times New Roman"/>
              </a:rPr>
              <a:t>► </a:t>
            </a:r>
            <a:r>
              <a:rPr lang="sk-SK" b="1" dirty="0" smtClean="0"/>
              <a:t>Listová </a:t>
            </a:r>
            <a:r>
              <a:rPr lang="sk-SK" b="1" dirty="0"/>
              <a:t>čakanka (čakanka, endívia).</a:t>
            </a:r>
            <a:r>
              <a:rPr lang="sk-SK" dirty="0"/>
              <a:t/>
            </a:r>
            <a:br>
              <a:rPr lang="sk-SK" dirty="0"/>
            </a:br>
            <a:r>
              <a:rPr lang="sk-SK" dirty="0"/>
              <a:t>Poznali ho už starovekí Egypťania a patril tiež k horkým bylinám používaných pri oslavách Paschy - židovských veľkonočných sviatkov. Trochu sa podobá listovému šalátu, ale jeho listy sú tvrdšie a horké. Môžu mať rôzny tvar i farbu, druhov je hneď niekoľko. Ideálne je servírovať ju mladú a čerstvú, dá sa ale tiež variť alebo dusiť.</a:t>
            </a:r>
          </a:p>
          <a:p>
            <a:pPr marL="0" indent="0">
              <a:buNone/>
            </a:pPr>
            <a:endParaRPr lang="sk-SK" dirty="0"/>
          </a:p>
          <a:p>
            <a:pPr marL="0" indent="0">
              <a:buNone/>
            </a:pPr>
            <a:endParaRPr lang="sk-SK" dirty="0"/>
          </a:p>
        </p:txBody>
      </p:sp>
      <p:sp>
        <p:nvSpPr>
          <p:cNvPr id="3" name="Nadpis 2"/>
          <p:cNvSpPr>
            <a:spLocks noGrp="1"/>
          </p:cNvSpPr>
          <p:nvPr>
            <p:ph type="title"/>
          </p:nvPr>
        </p:nvSpPr>
        <p:spPr>
          <a:xfrm>
            <a:off x="323528" y="260648"/>
            <a:ext cx="8496944" cy="720080"/>
          </a:xfrm>
        </p:spPr>
        <p:txBody>
          <a:bodyPr>
            <a:normAutofit/>
          </a:bodyPr>
          <a:lstStyle/>
          <a:p>
            <a:pPr algn="ctr"/>
            <a:r>
              <a:rPr lang="sk-SK" sz="3600" b="1" dirty="0" smtClean="0">
                <a:solidFill>
                  <a:srgbClr val="00B050"/>
                </a:solidFill>
                <a:latin typeface="Bookman Old Style" panose="02050604050505020204" pitchFamily="18" charset="0"/>
              </a:rPr>
              <a:t>Listová ZELENINA </a:t>
            </a:r>
            <a:r>
              <a:rPr lang="sk-SK" b="1" dirty="0" smtClean="0">
                <a:solidFill>
                  <a:srgbClr val="00B050"/>
                </a:solidFill>
                <a:latin typeface="Bookman Old Style" panose="02050604050505020204" pitchFamily="18" charset="0"/>
              </a:rPr>
              <a:t>šalátová</a:t>
            </a:r>
            <a:endParaRPr lang="sk-SK" sz="3600" dirty="0">
              <a:solidFill>
                <a:srgbClr val="00B050"/>
              </a:solidFill>
            </a:endParaRPr>
          </a:p>
        </p:txBody>
      </p:sp>
    </p:spTree>
    <p:extLst>
      <p:ext uri="{BB962C8B-B14F-4D97-AF65-F5344CB8AC3E}">
        <p14:creationId xmlns:p14="http://schemas.microsoft.com/office/powerpoint/2010/main" val="152085588"/>
      </p:ext>
    </p:extLst>
  </p:cSld>
  <p:clrMapOvr>
    <a:masterClrMapping/>
  </p:clrMapOvr>
</p:sld>
</file>

<file path=ppt/theme/theme1.xml><?xml version="1.0" encoding="utf-8"?>
<a:theme xmlns:a="http://schemas.openxmlformats.org/drawingml/2006/main" name="Tradeshow">
  <a:themeElements>
    <a:clrScheme name="Vlastná 5">
      <a:dk1>
        <a:sysClr val="windowText" lastClr="000000"/>
      </a:dk1>
      <a:lt1>
        <a:sysClr val="window" lastClr="FFFFFF"/>
      </a:lt1>
      <a:dk2>
        <a:srgbClr val="04617B"/>
      </a:dk2>
      <a:lt2>
        <a:srgbClr val="DBF5F9"/>
      </a:lt2>
      <a:accent1>
        <a:srgbClr val="0F6FC6"/>
      </a:accent1>
      <a:accent2>
        <a:srgbClr val="009DD9"/>
      </a:accent2>
      <a:accent3>
        <a:srgbClr val="FF0000"/>
      </a:accent3>
      <a:accent4>
        <a:srgbClr val="10CF9B"/>
      </a:accent4>
      <a:accent5>
        <a:srgbClr val="7CCA62"/>
      </a:accent5>
      <a:accent6>
        <a:srgbClr val="A5C249"/>
      </a:accent6>
      <a:hlink>
        <a:srgbClr val="F49100"/>
      </a:hlink>
      <a:folHlink>
        <a:srgbClr val="85DFD0"/>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Veľtrh</Template>
  <TotalTime>6108</TotalTime>
  <Words>6221</Words>
  <Application>Microsoft Office PowerPoint</Application>
  <PresentationFormat>Prezentácia na obrazovke (4:3)</PresentationFormat>
  <Paragraphs>569</Paragraphs>
  <Slides>84</Slides>
  <Notes>1</Notes>
  <HiddenSlides>0</HiddenSlides>
  <MMClips>0</MMClips>
  <ScaleCrop>false</ScaleCrop>
  <HeadingPairs>
    <vt:vector size="4" baseType="variant">
      <vt:variant>
        <vt:lpstr>Motív</vt:lpstr>
      </vt:variant>
      <vt:variant>
        <vt:i4>1</vt:i4>
      </vt:variant>
      <vt:variant>
        <vt:lpstr>Nadpisy snímok</vt:lpstr>
      </vt:variant>
      <vt:variant>
        <vt:i4>84</vt:i4>
      </vt:variant>
    </vt:vector>
  </HeadingPairs>
  <TitlesOfParts>
    <vt:vector size="85" baseType="lpstr">
      <vt:lpstr>Tradeshow</vt:lpstr>
      <vt:lpstr> NOVÉ TRENDY                V PESTOVANÍ ZELENINY</vt:lpstr>
      <vt:lpstr>VÝZNAM ZELENINY</vt:lpstr>
      <vt:lpstr>VÝZNAM ZELENINY</vt:lpstr>
      <vt:lpstr>NEŽIADÚCE  ÚČINKY  ZELENINY</vt:lpstr>
      <vt:lpstr>NEŽIADÚCE  ÚČINKY  ZELENINY</vt:lpstr>
      <vt:lpstr>ROZDELENIE  ZELENINY</vt:lpstr>
      <vt:lpstr>KOREŇOVÁ  ZELENINA</vt:lpstr>
      <vt:lpstr>KOREŇOVÁ  ZELENINA</vt:lpstr>
      <vt:lpstr>Listová ZELENINA šalátová</vt:lpstr>
      <vt:lpstr>Listová ZELENINA  šalátová</vt:lpstr>
      <vt:lpstr>Listová ZELENINA  špenátová</vt:lpstr>
      <vt:lpstr>Listová ZELENINA  rapíkatá</vt:lpstr>
      <vt:lpstr>HLÚBOVÁ ZELENINA</vt:lpstr>
      <vt:lpstr>HLÚBOVÁ ZELENINA</vt:lpstr>
      <vt:lpstr>CIBUĽOVÁ ZELENINA</vt:lpstr>
      <vt:lpstr>PLODOVÁ ZELENINA  tekvicovité</vt:lpstr>
      <vt:lpstr>PLODOVÁ ZELENINA  ĽUĽKOVITÉ</vt:lpstr>
      <vt:lpstr>struková ZELENINA</vt:lpstr>
      <vt:lpstr>struková ZELENINA</vt:lpstr>
      <vt:lpstr>Koreninová ZELENINA</vt:lpstr>
      <vt:lpstr>Koreninová ZELENINA</vt:lpstr>
      <vt:lpstr>Koreninová ZELENINA</vt:lpstr>
      <vt:lpstr>Koreninová ZELENINA</vt:lpstr>
      <vt:lpstr>Odporúčané druhy zeleniny  listová</vt:lpstr>
      <vt:lpstr>Odporúčané druhy zeleniny  listová</vt:lpstr>
      <vt:lpstr>Odporúčané druhy zeleniny  listová</vt:lpstr>
      <vt:lpstr>Odporúčané druhy zeleniny  listová</vt:lpstr>
      <vt:lpstr>Odporúčané druhy zeleniny  listová</vt:lpstr>
      <vt:lpstr>Odporúčané druhy zeleniny  listová</vt:lpstr>
      <vt:lpstr>Odporúčané druhy zeleniny  koreňová</vt:lpstr>
      <vt:lpstr>Odporúčané druhy zeleniny  koreňová</vt:lpstr>
      <vt:lpstr>Odporúčané druhy zeleniny  koreňová</vt:lpstr>
      <vt:lpstr>Odporúčané druhy zeleniny  plodová</vt:lpstr>
      <vt:lpstr>Odporúčané druhy zeleniny  plodová</vt:lpstr>
      <vt:lpstr>Odporúčané druhy zeleniny  STRUKOVÁ</vt:lpstr>
      <vt:lpstr>Odporúčané druhy zeleniny  koreninová</vt:lpstr>
      <vt:lpstr>Odporúčané druhy zeleniny  koreninová</vt:lpstr>
      <vt:lpstr>AGROTECHNIKA PESTOVANIA</vt:lpstr>
      <vt:lpstr>AGROTECHNIKA PESTOVANIA</vt:lpstr>
      <vt:lpstr>AGROTECHNIKA PESTOVANIA</vt:lpstr>
      <vt:lpstr>Alelopatické vzťahy</vt:lpstr>
      <vt:lpstr>Alelopatické vzťahy</vt:lpstr>
      <vt:lpstr>Alelopatické vzťahy</vt:lpstr>
      <vt:lpstr>Alelopatické vzťahy</vt:lpstr>
      <vt:lpstr>Príprava  záhonov</vt:lpstr>
      <vt:lpstr>Príprava  záhonov</vt:lpstr>
      <vt:lpstr>Príprava  záhonov</vt:lpstr>
      <vt:lpstr>Príprava  záhonov</vt:lpstr>
      <vt:lpstr>Morenie osiva</vt:lpstr>
      <vt:lpstr>Morenie osiva</vt:lpstr>
      <vt:lpstr>Morenie osiva</vt:lpstr>
      <vt:lpstr>Morenie osiva</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Sadenie zeleniny</vt:lpstr>
      <vt:lpstr>VYVÝŠENÉ ZÁHONY</vt:lpstr>
      <vt:lpstr>VYVÝŠENÉ ZÁHONY</vt:lpstr>
      <vt:lpstr>VYVÝŠENÉ ZÁHONY</vt:lpstr>
      <vt:lpstr>VYVÝŠENÉ ZÁHONY</vt:lpstr>
      <vt:lpstr>VYVÝŠENÉ ZÁHONY</vt:lpstr>
      <vt:lpstr>VYVÝŠENÉ ZÁHONY</vt:lpstr>
      <vt:lpstr>VYVÝŠENÉ ZÁHONY</vt:lpstr>
      <vt:lpstr>VYVÝŠENÉ ZÁHONY</vt:lpstr>
      <vt:lpstr>VYVÝŠENÉ ZÁHONY</vt:lpstr>
      <vt:lpstr>VYVÝŠENÉ ZÁHONY</vt:lpstr>
      <vt:lpstr>VYVÝŠENÉ ZÁHONY</vt:lpstr>
      <vt:lpstr>Prezentácia programu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Kuric pc</dc:creator>
  <cp:lastModifiedBy>Kuric pc</cp:lastModifiedBy>
  <cp:revision>200</cp:revision>
  <dcterms:created xsi:type="dcterms:W3CDTF">2015-11-18T08:32:34Z</dcterms:created>
  <dcterms:modified xsi:type="dcterms:W3CDTF">2016-01-13T08:30:52Z</dcterms:modified>
</cp:coreProperties>
</file>